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Lst>
  <p:notesMasterIdLst>
    <p:notesMasterId r:id="rId13"/>
  </p:notesMasterIdLst>
  <p:sldSz cx="14630400" cy="8229600"/>
  <p:notesSz cx="8229600" cy="14630400"/>
  <p:embeddedFontLst>
    <p:embeddedFont>
      <p:font typeface="Libre Baskerville"/>
      <p:regular r:id="rId18"/>
    </p:embeddedFont>
    <p:embeddedFont>
      <p:font typeface="Libre Baskerville"/>
      <p:regular r:id="rId19"/>
    </p:embeddedFont>
    <p:embeddedFont>
      <p:font typeface="Libre Baskerville"/>
      <p:regular r:id="rId20"/>
    </p:embeddedFont>
    <p:embeddedFont>
      <p:font typeface="Libre Baskerville"/>
      <p:regular r:id="rId21"/>
    </p:embeddedFont>
    <p:embeddedFont>
      <p:font typeface="DM Sans"/>
      <p:regular r:id="rId22"/>
    </p:embeddedFont>
    <p:embeddedFont>
      <p:font typeface="DM Sans"/>
      <p:regular r:id="rId23"/>
    </p:embeddedFont>
    <p:embeddedFont>
      <p:font typeface="DM Sans"/>
      <p:regular r:id="rId24"/>
    </p:embeddedFont>
    <p:embeddedFont>
      <p:font typeface="DM Sans"/>
      <p:regular r:id="rId25"/>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notesMaster" Target="notesMasters/notesMaster1.xml"/><Relationship Id="rId14" Type="http://schemas.openxmlformats.org/officeDocument/2006/relationships/presProps" Target="presProps.xml"/><Relationship Id="rId15" Type="http://schemas.openxmlformats.org/officeDocument/2006/relationships/viewProps" Target="viewProps.xml"/><Relationship Id="rId16" Type="http://schemas.openxmlformats.org/officeDocument/2006/relationships/theme" Target="theme/theme1.xml"/><Relationship Id="rId17" Type="http://schemas.openxmlformats.org/officeDocument/2006/relationships/tableStyles" Target="tableStyles.xml"/><Relationship Id="rId18" Type="http://schemas.openxmlformats.org/officeDocument/2006/relationships/font" Target="fonts/font1.fntdata"/><Relationship Id="rId19" Type="http://schemas.openxmlformats.org/officeDocument/2006/relationships/font" Target="fonts/font2.fntdata"/><Relationship Id="rId20" Type="http://schemas.openxmlformats.org/officeDocument/2006/relationships/font" Target="fonts/font3.fntdata"/><Relationship Id="rId21" Type="http://schemas.openxmlformats.org/officeDocument/2006/relationships/font" Target="fonts/font4.fntdata"/><Relationship Id="rId22" Type="http://schemas.openxmlformats.org/officeDocument/2006/relationships/font" Target="fonts/font5.fntdata"/><Relationship Id="rId23" Type="http://schemas.openxmlformats.org/officeDocument/2006/relationships/font" Target="fonts/font6.fntdata"/><Relationship Id="rId24" Type="http://schemas.openxmlformats.org/officeDocument/2006/relationships/font" Target="fonts/font7.fntdata"/><Relationship Id="rId25"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0-1.png"/><Relationship Id="rId2" Type="http://schemas.openxmlformats.org/officeDocument/2006/relationships/image" Target="../media/image-1010-2.png"/><Relationship Id="rId4"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1-1.png"/><Relationship Id="rId2" Type="http://schemas.openxmlformats.org/officeDocument/2006/relationships/image" Target="../media/image-1011-2.png"/><Relationship Id="rId4"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2-1.png"/><Relationship Id="rId2" Type="http://schemas.openxmlformats.org/officeDocument/2006/relationships/image" Target="../media/image-1012-2.png"/><Relationship Id="rId4"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2-1.png"/><Relationship Id="rId2" Type="http://schemas.openxmlformats.org/officeDocument/2006/relationships/image" Target="../media/image-1002-2.pn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3-1.png"/><Relationship Id="rId2" Type="http://schemas.openxmlformats.org/officeDocument/2006/relationships/image" Target="../media/image-1003-2.pn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4-1.png"/><Relationship Id="rId2" Type="http://schemas.openxmlformats.org/officeDocument/2006/relationships/image" Target="../media/image-1004-2.png"/><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5-1.png"/><Relationship Id="rId2" Type="http://schemas.openxmlformats.org/officeDocument/2006/relationships/image" Target="../media/image-1005-2.pn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6-1.png"/><Relationship Id="rId2" Type="http://schemas.openxmlformats.org/officeDocument/2006/relationships/image" Target="../media/image-1006-2.pn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7-1.png"/><Relationship Id="rId2" Type="http://schemas.openxmlformats.org/officeDocument/2006/relationships/image" Target="../media/image-1007-2.png"/><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8-1.png"/><Relationship Id="rId2" Type="http://schemas.openxmlformats.org/officeDocument/2006/relationships/image" Target="../media/image-1008-2.png"/><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9-1.png"/><Relationship Id="rId2" Type="http://schemas.openxmlformats.org/officeDocument/2006/relationships/image" Target="../media/image-1009-2.pn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slideLayout" Target="../slideLayouts/slideLayout3.xml"/><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slideLayout" Target="../slideLayouts/slideLayout4.xml"/><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slideLayout" Target="../slideLayouts/slideLayout5.xml"/><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slideLayout" Target="../slideLayouts/slideLayout6.xml"/><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8.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4" Type="http://schemas.openxmlformats.org/officeDocument/2006/relationships/slideLayout" Target="../slideLayouts/slideLayout9.xml"/><Relationship Id="rId5"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slideLayout" Target="../slideLayouts/slideLayout10.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865823"/>
            <a:ext cx="7556421" cy="1700927"/>
          </a:xfrm>
          <a:prstGeom prst="rect">
            <a:avLst/>
          </a:prstGeom>
          <a:noFill/>
          <a:ln/>
        </p:spPr>
        <p:txBody>
          <a:bodyPr wrap="square" lIns="0" tIns="0" rIns="0" bIns="0" rtlCol="0" anchor="t"/>
          <a:lstStyle/>
          <a:p>
            <a:pPr algn="l" indent="0" marL="0">
              <a:lnSpc>
                <a:spcPts val="4450"/>
              </a:lnSpc>
              <a:buNone/>
            </a:pPr>
            <a:r>
              <a:rPr lang="en-US" sz="3550" b="1" dirty="0">
                <a:solidFill>
                  <a:srgbClr val="5C4E3D"/>
                </a:solidFill>
                <a:latin typeface="Libre Baskerville" pitchFamily="34" charset="0"/>
                <a:ea typeface="Libre Baskerville" pitchFamily="34" charset="-122"/>
                <a:cs typeface="Libre Baskerville" pitchFamily="34" charset="-120"/>
              </a:rPr>
              <a:t>Advanced Driver Monitoring System using Machine Learning</a:t>
            </a:r>
            <a:endParaRPr lang="en-US" sz="3550" dirty="0"/>
          </a:p>
        </p:txBody>
      </p:sp>
      <p:sp>
        <p:nvSpPr>
          <p:cNvPr id="4" name="Text 1"/>
          <p:cNvSpPr/>
          <p:nvPr/>
        </p:nvSpPr>
        <p:spPr>
          <a:xfrm>
            <a:off x="793790" y="2821900"/>
            <a:ext cx="7556421" cy="362903"/>
          </a:xfrm>
          <a:prstGeom prst="rect">
            <a:avLst/>
          </a:prstGeom>
          <a:noFill/>
          <a:ln/>
        </p:spPr>
        <p:txBody>
          <a:bodyPr wrap="none" lIns="0" tIns="0" rIns="0" bIns="0" rtlCol="0" anchor="t"/>
          <a:lstStyle/>
          <a:p>
            <a:pPr algn="l" indent="0" marL="0">
              <a:lnSpc>
                <a:spcPts val="2850"/>
              </a:lnSpc>
              <a:buNone/>
            </a:pPr>
            <a:r>
              <a:rPr lang="en-US" sz="1750" b="1" dirty="0">
                <a:solidFill>
                  <a:srgbClr val="454240"/>
                </a:solidFill>
                <a:latin typeface="DM Sans" pitchFamily="34" charset="0"/>
                <a:ea typeface="DM Sans" pitchFamily="34" charset="-122"/>
                <a:cs typeface="DM Sans" pitchFamily="34" charset="-120"/>
              </a:rPr>
              <a:t> PROJECT STAGE -II</a:t>
            </a:r>
            <a:endParaRPr lang="en-US" sz="1750" dirty="0"/>
          </a:p>
        </p:txBody>
      </p:sp>
      <p:sp>
        <p:nvSpPr>
          <p:cNvPr id="5" name="Text 2"/>
          <p:cNvSpPr/>
          <p:nvPr/>
        </p:nvSpPr>
        <p:spPr>
          <a:xfrm>
            <a:off x="793790" y="3439954"/>
            <a:ext cx="7556421" cy="362903"/>
          </a:xfrm>
          <a:prstGeom prst="rect">
            <a:avLst/>
          </a:prstGeom>
          <a:noFill/>
          <a:ln/>
        </p:spPr>
        <p:txBody>
          <a:bodyPr wrap="none" lIns="0" tIns="0" rIns="0" bIns="0" rtlCol="0" anchor="t"/>
          <a:lstStyle/>
          <a:p>
            <a:pPr algn="l" indent="0" marL="0">
              <a:lnSpc>
                <a:spcPts val="2850"/>
              </a:lnSpc>
              <a:buNone/>
            </a:pPr>
            <a:endParaRPr lang="en-US" sz="1750" dirty="0"/>
          </a:p>
        </p:txBody>
      </p:sp>
      <p:sp>
        <p:nvSpPr>
          <p:cNvPr id="6" name="Text 3"/>
          <p:cNvSpPr/>
          <p:nvPr/>
        </p:nvSpPr>
        <p:spPr>
          <a:xfrm>
            <a:off x="793790" y="4058007"/>
            <a:ext cx="7556421" cy="362903"/>
          </a:xfrm>
          <a:prstGeom prst="rect">
            <a:avLst/>
          </a:prstGeom>
          <a:noFill/>
          <a:ln/>
        </p:spPr>
        <p:txBody>
          <a:bodyPr wrap="none" lIns="0" tIns="0" rIns="0" bIns="0" rtlCol="0" anchor="t"/>
          <a:lstStyle/>
          <a:p>
            <a:pPr algn="l" indent="0" marL="0">
              <a:lnSpc>
                <a:spcPts val="2850"/>
              </a:lnSpc>
              <a:buNone/>
            </a:pPr>
            <a:endParaRPr lang="en-US" sz="1750" dirty="0"/>
          </a:p>
        </p:txBody>
      </p:sp>
      <p:sp>
        <p:nvSpPr>
          <p:cNvPr id="7" name="Text 4"/>
          <p:cNvSpPr/>
          <p:nvPr/>
        </p:nvSpPr>
        <p:spPr>
          <a:xfrm>
            <a:off x="793790" y="4676061"/>
            <a:ext cx="7556421" cy="362903"/>
          </a:xfrm>
          <a:prstGeom prst="rect">
            <a:avLst/>
          </a:prstGeom>
          <a:noFill/>
          <a:ln/>
        </p:spPr>
        <p:txBody>
          <a:bodyPr wrap="none" lIns="0" tIns="0" rIns="0" bIns="0" rtlCol="0" anchor="t"/>
          <a:lstStyle/>
          <a:p>
            <a:pPr algn="l" indent="0" marL="0">
              <a:lnSpc>
                <a:spcPts val="2850"/>
              </a:lnSpc>
              <a:buNone/>
            </a:pPr>
            <a:endParaRPr lang="en-US" sz="1750" dirty="0"/>
          </a:p>
        </p:txBody>
      </p:sp>
      <p:sp>
        <p:nvSpPr>
          <p:cNvPr id="8" name="Text 5"/>
          <p:cNvSpPr/>
          <p:nvPr/>
        </p:nvSpPr>
        <p:spPr>
          <a:xfrm>
            <a:off x="793790" y="5294114"/>
            <a:ext cx="7556421" cy="362903"/>
          </a:xfrm>
          <a:prstGeom prst="rect">
            <a:avLst/>
          </a:prstGeom>
          <a:noFill/>
          <a:ln/>
        </p:spPr>
        <p:txBody>
          <a:bodyPr wrap="none" lIns="0" tIns="0" rIns="0" bIns="0" rtlCol="0" anchor="t"/>
          <a:lstStyle/>
          <a:p>
            <a:pPr algn="l" indent="0" marL="0">
              <a:lnSpc>
                <a:spcPts val="2850"/>
              </a:lnSpc>
              <a:buNone/>
            </a:pPr>
            <a:endParaRPr lang="en-US" sz="1750" dirty="0"/>
          </a:p>
        </p:txBody>
      </p:sp>
      <p:sp>
        <p:nvSpPr>
          <p:cNvPr id="9" name="Text 6"/>
          <p:cNvSpPr/>
          <p:nvPr/>
        </p:nvSpPr>
        <p:spPr>
          <a:xfrm>
            <a:off x="793790" y="5912168"/>
            <a:ext cx="7556421" cy="1451610"/>
          </a:xfrm>
          <a:prstGeom prst="rect">
            <a:avLst/>
          </a:prstGeom>
          <a:noFill/>
          <a:ln/>
        </p:spPr>
        <p:txBody>
          <a:bodyPr wrap="square" lIns="0" tIns="0" rIns="0" bIns="0" rtlCol="0" anchor="t"/>
          <a:lstStyle/>
          <a:p>
            <a:pPr algn="l" indent="0" marL="0">
              <a:lnSpc>
                <a:spcPts val="2850"/>
              </a:lnSpc>
              <a:buNone/>
            </a:pPr>
            <a:r>
              <a:rPr lang="en-US" sz="1750" b="1" dirty="0">
                <a:solidFill>
                  <a:srgbClr val="454240"/>
                </a:solidFill>
                <a:latin typeface="DM Sans" pitchFamily="34" charset="0"/>
                <a:ea typeface="DM Sans" pitchFamily="34" charset="-122"/>
                <a:cs typeface="DM Sans" pitchFamily="34" charset="-120"/>
              </a:rPr>
              <a:t>Students name</a:t>
            </a:r>
            <a:pPr algn="l" indent="0" marL="0">
              <a:lnSpc>
                <a:spcPts val="2850"/>
              </a:lnSpc>
              <a:buNone/>
            </a:pPr>
            <a:r>
              <a:rPr lang="en-US" sz="1750" dirty="0">
                <a:solidFill>
                  <a:srgbClr val="454240"/>
                </a:solidFill>
                <a:latin typeface="DM Sans" pitchFamily="34" charset="0"/>
                <a:ea typeface="DM Sans" pitchFamily="34" charset="-122"/>
                <a:cs typeface="DM Sans" pitchFamily="34" charset="-120"/>
              </a:rPr>
              <a:t> : Gawli Vinay(22265A6703)</a:t>
            </a:r>
            <a:pPr algn="l" indent="0" marL="0">
              <a:lnSpc>
                <a:spcPts val="2850"/>
              </a:lnSpc>
              <a:buNone/>
            </a:pPr>
            <a:r>
              <a:rPr lang="en-US" sz="1750" dirty="0">
                <a:solidFill>
                  <a:srgbClr val="454240"/>
                </a:solidFill>
                <a:latin typeface="DM Sans" pitchFamily="34" charset="0"/>
                <a:ea typeface="DM Sans" pitchFamily="34" charset="-122"/>
                <a:cs typeface="DM Sans" pitchFamily="34" charset="-120"/>
              </a:rPr>
              <a:t>
</a:t>
            </a:r>
            <a:pPr algn="l" indent="0" marL="0">
              <a:lnSpc>
                <a:spcPts val="2850"/>
              </a:lnSpc>
              <a:buNone/>
            </a:pPr>
            <a:r>
              <a:rPr lang="en-US" sz="1750" dirty="0">
                <a:solidFill>
                  <a:srgbClr val="454240"/>
                </a:solidFill>
                <a:latin typeface="DM Sans" pitchFamily="34" charset="0"/>
                <a:ea typeface="DM Sans" pitchFamily="34" charset="-122"/>
                <a:cs typeface="DM Sans" pitchFamily="34" charset="-120"/>
              </a:rPr>
              <a:t>                               G Sony(222665A6702)</a:t>
            </a:r>
            <a:pPr algn="l" indent="0" marL="0">
              <a:lnSpc>
                <a:spcPts val="2850"/>
              </a:lnSpc>
              <a:buNone/>
            </a:pPr>
            <a:r>
              <a:rPr lang="en-US" sz="1750" dirty="0">
                <a:solidFill>
                  <a:srgbClr val="454240"/>
                </a:solidFill>
                <a:latin typeface="DM Sans" pitchFamily="34" charset="0"/>
                <a:ea typeface="DM Sans" pitchFamily="34" charset="-122"/>
                <a:cs typeface="DM Sans" pitchFamily="34" charset="-120"/>
              </a:rPr>
              <a:t>
</a:t>
            </a:r>
            <a:pPr algn="l" indent="0" marL="0">
              <a:lnSpc>
                <a:spcPts val="2850"/>
              </a:lnSpc>
              <a:buNone/>
            </a:pPr>
            <a:r>
              <a:rPr lang="en-US" sz="1750" dirty="0">
                <a:solidFill>
                  <a:srgbClr val="454240"/>
                </a:solidFill>
                <a:latin typeface="DM Sans" pitchFamily="34" charset="0"/>
                <a:ea typeface="DM Sans" pitchFamily="34" charset="-122"/>
                <a:cs typeface="DM Sans" pitchFamily="34" charset="-120"/>
              </a:rPr>
              <a:t>                  </a:t>
            </a:r>
            <a:pPr algn="l" indent="0" marL="0">
              <a:lnSpc>
                <a:spcPts val="2850"/>
              </a:lnSpc>
              <a:buNone/>
            </a:pPr>
            <a:r>
              <a:rPr lang="en-US" sz="1750" dirty="0">
                <a:solidFill>
                  <a:srgbClr val="454240"/>
                </a:solidFill>
                <a:latin typeface="DM Sans" pitchFamily="34" charset="0"/>
                <a:ea typeface="DM Sans" pitchFamily="34" charset="-122"/>
                <a:cs typeface="DM Sans" pitchFamily="34" charset="-120"/>
              </a:rPr>
              <a:t>
</a:t>
            </a:r>
            <a:pPr algn="l" indent="0" marL="0">
              <a:lnSpc>
                <a:spcPts val="2850"/>
              </a:lnSpc>
              <a:buNone/>
            </a:pPr>
            <a:r>
              <a:rPr lang="en-US" sz="1750" b="1" dirty="0">
                <a:solidFill>
                  <a:srgbClr val="454240"/>
                </a:solidFill>
                <a:latin typeface="DM Sans" pitchFamily="34" charset="0"/>
                <a:ea typeface="DM Sans" pitchFamily="34" charset="-122"/>
                <a:cs typeface="DM Sans" pitchFamily="34" charset="-120"/>
              </a:rPr>
              <a:t>Mentor name</a:t>
            </a:r>
            <a:pPr algn="l" indent="0" marL="0">
              <a:lnSpc>
                <a:spcPts val="2850"/>
              </a:lnSpc>
              <a:buNone/>
            </a:pPr>
            <a:r>
              <a:rPr lang="en-US" sz="1750" dirty="0">
                <a:solidFill>
                  <a:srgbClr val="454240"/>
                </a:solidFill>
                <a:latin typeface="DM Sans" pitchFamily="34" charset="0"/>
                <a:ea typeface="DM Sans" pitchFamily="34" charset="-122"/>
                <a:cs typeface="DM Sans" pitchFamily="34" charset="-120"/>
              </a:rPr>
              <a:t> : Mr. M Sunil Kumar</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615672" y="491133"/>
            <a:ext cx="3518416" cy="439698"/>
          </a:xfrm>
          <a:prstGeom prst="rect">
            <a:avLst/>
          </a:prstGeom>
          <a:noFill/>
          <a:ln/>
        </p:spPr>
        <p:txBody>
          <a:bodyPr wrap="none" lIns="0" tIns="0" rIns="0" bIns="0" rtlCol="0" anchor="t"/>
          <a:lstStyle/>
          <a:p>
            <a:pPr algn="l" indent="0" marL="0">
              <a:lnSpc>
                <a:spcPts val="3450"/>
              </a:lnSpc>
              <a:buNone/>
            </a:pPr>
            <a:r>
              <a:rPr lang="en-US" sz="2750" dirty="0">
                <a:solidFill>
                  <a:srgbClr val="5C4E3D"/>
                </a:solidFill>
                <a:latin typeface="Libre Baskerville" pitchFamily="34" charset="0"/>
                <a:ea typeface="Libre Baskerville" pitchFamily="34" charset="-122"/>
                <a:cs typeface="Libre Baskerville" pitchFamily="34" charset="-120"/>
              </a:rPr>
              <a:t>References :</a:t>
            </a:r>
            <a:endParaRPr lang="en-US" sz="2750" dirty="0"/>
          </a:p>
        </p:txBody>
      </p:sp>
      <p:sp>
        <p:nvSpPr>
          <p:cNvPr id="3" name="Text 1"/>
          <p:cNvSpPr/>
          <p:nvPr/>
        </p:nvSpPr>
        <p:spPr>
          <a:xfrm>
            <a:off x="615672" y="1282660"/>
            <a:ext cx="13399056" cy="281464"/>
          </a:xfrm>
          <a:prstGeom prst="rect">
            <a:avLst/>
          </a:prstGeom>
          <a:noFill/>
          <a:ln/>
        </p:spPr>
        <p:txBody>
          <a:bodyPr wrap="none" lIns="0" tIns="0" rIns="0" bIns="0" rtlCol="0" anchor="t"/>
          <a:lstStyle/>
          <a:p>
            <a:pPr algn="l" marL="342900" indent="-342900">
              <a:lnSpc>
                <a:spcPts val="2200"/>
              </a:lnSpc>
              <a:buSzPct val="100000"/>
              <a:buFont typeface="+mj-lt"/>
              <a:buAutoNum type="arabicPeriod" startAt="1"/>
            </a:pPr>
            <a:r>
              <a:rPr lang="en-US" sz="1350" dirty="0">
                <a:solidFill>
                  <a:srgbClr val="454240"/>
                </a:solidFill>
                <a:latin typeface="DM Sans" pitchFamily="34" charset="0"/>
                <a:ea typeface="DM Sans" pitchFamily="34" charset="-122"/>
                <a:cs typeface="DM Sans" pitchFamily="34" charset="-120"/>
              </a:rPr>
              <a:t>Manu, B. N. 2016. Facial features monitoring for real time drowsiness detection. 2016 12th International Conference on Innovations in Information Technology (IIT).</a:t>
            </a:r>
            <a:endParaRPr lang="en-US" sz="1350" dirty="0"/>
          </a:p>
        </p:txBody>
      </p:sp>
      <p:sp>
        <p:nvSpPr>
          <p:cNvPr id="4" name="Text 2"/>
          <p:cNvSpPr/>
          <p:nvPr/>
        </p:nvSpPr>
        <p:spPr>
          <a:xfrm>
            <a:off x="615672" y="1625679"/>
            <a:ext cx="13399056" cy="281464"/>
          </a:xfrm>
          <a:prstGeom prst="rect">
            <a:avLst/>
          </a:prstGeom>
          <a:noFill/>
          <a:ln/>
        </p:spPr>
        <p:txBody>
          <a:bodyPr wrap="none" lIns="0" tIns="0" rIns="0" bIns="0" rtlCol="0" anchor="t"/>
          <a:lstStyle/>
          <a:p>
            <a:pPr algn="l" marL="342900" indent="-342900">
              <a:lnSpc>
                <a:spcPts val="2200"/>
              </a:lnSpc>
              <a:buSzPct val="100000"/>
              <a:buFont typeface="+mj-lt"/>
              <a:buAutoNum type="arabicPeriod" startAt="2"/>
            </a:pPr>
            <a:r>
              <a:rPr lang="en-US" sz="1350" dirty="0">
                <a:solidFill>
                  <a:srgbClr val="454240"/>
                </a:solidFill>
                <a:latin typeface="DM Sans" pitchFamily="34" charset="0"/>
                <a:ea typeface="DM Sans" pitchFamily="34" charset="-122"/>
                <a:cs typeface="DM Sans" pitchFamily="34" charset="-120"/>
              </a:rPr>
              <a:t>Alshaqaqi, B., Baquhaizel, A. S., Amine Ouis, M. E., Boumehed, M., Ouamri, A., &amp; Keche, M. 2013. Driver drowsiness detection</a:t>
            </a:r>
            <a:endParaRPr lang="en-US" sz="1350" dirty="0"/>
          </a:p>
        </p:txBody>
      </p:sp>
      <p:sp>
        <p:nvSpPr>
          <p:cNvPr id="5" name="Text 3"/>
          <p:cNvSpPr/>
          <p:nvPr/>
        </p:nvSpPr>
        <p:spPr>
          <a:xfrm>
            <a:off x="615672" y="1968698"/>
            <a:ext cx="13399056" cy="281464"/>
          </a:xfrm>
          <a:prstGeom prst="rect">
            <a:avLst/>
          </a:prstGeom>
          <a:noFill/>
          <a:ln/>
        </p:spPr>
        <p:txBody>
          <a:bodyPr wrap="none" lIns="0" tIns="0" rIns="0" bIns="0" rtlCol="0" anchor="t"/>
          <a:lstStyle/>
          <a:p>
            <a:pPr algn="l" marL="342900" indent="-342900">
              <a:lnSpc>
                <a:spcPts val="2200"/>
              </a:lnSpc>
              <a:buSzPct val="100000"/>
              <a:buFont typeface="+mj-lt"/>
              <a:buAutoNum type="arabicPeriod" startAt="3"/>
            </a:pPr>
            <a:r>
              <a:rPr lang="en-US" sz="1350" dirty="0">
                <a:solidFill>
                  <a:srgbClr val="454240"/>
                </a:solidFill>
                <a:latin typeface="DM Sans" pitchFamily="34" charset="0"/>
                <a:ea typeface="DM Sans" pitchFamily="34" charset="-122"/>
                <a:cs typeface="DM Sans" pitchFamily="34" charset="-120"/>
              </a:rPr>
              <a:t>system. 2013 28th International Workshop on Systems, Signal Processing and Their Applications (WoSSPA).</a:t>
            </a:r>
            <a:endParaRPr lang="en-US" sz="1350" dirty="0"/>
          </a:p>
        </p:txBody>
      </p:sp>
      <p:sp>
        <p:nvSpPr>
          <p:cNvPr id="6" name="Text 4"/>
          <p:cNvSpPr/>
          <p:nvPr/>
        </p:nvSpPr>
        <p:spPr>
          <a:xfrm>
            <a:off x="615672" y="2311718"/>
            <a:ext cx="13399056" cy="281464"/>
          </a:xfrm>
          <a:prstGeom prst="rect">
            <a:avLst/>
          </a:prstGeom>
          <a:noFill/>
          <a:ln/>
        </p:spPr>
        <p:txBody>
          <a:bodyPr wrap="none" lIns="0" tIns="0" rIns="0" bIns="0" rtlCol="0" anchor="t"/>
          <a:lstStyle/>
          <a:p>
            <a:pPr algn="l" marL="342900" indent="-342900">
              <a:lnSpc>
                <a:spcPts val="2200"/>
              </a:lnSpc>
              <a:buSzPct val="100000"/>
              <a:buFont typeface="+mj-lt"/>
              <a:buAutoNum type="arabicPeriod" startAt="4"/>
            </a:pPr>
            <a:r>
              <a:rPr lang="en-US" sz="1350" dirty="0">
                <a:solidFill>
                  <a:srgbClr val="454240"/>
                </a:solidFill>
                <a:latin typeface="DM Sans" pitchFamily="34" charset="0"/>
                <a:ea typeface="DM Sans" pitchFamily="34" charset="-122"/>
                <a:cs typeface="DM Sans" pitchFamily="34" charset="-120"/>
              </a:rPr>
              <a:t>Baek, J. W., Han, B.-G., Kim, K.-J., Chung, Y.-S., &amp; Lee, S.-I. 2018. Real-Time Drowsiness Detection Algorithm for Driver State</a:t>
            </a:r>
            <a:endParaRPr lang="en-US" sz="1350" dirty="0"/>
          </a:p>
        </p:txBody>
      </p:sp>
      <p:sp>
        <p:nvSpPr>
          <p:cNvPr id="7" name="Text 5"/>
          <p:cNvSpPr/>
          <p:nvPr/>
        </p:nvSpPr>
        <p:spPr>
          <a:xfrm>
            <a:off x="615672" y="2654737"/>
            <a:ext cx="13399056" cy="281464"/>
          </a:xfrm>
          <a:prstGeom prst="rect">
            <a:avLst/>
          </a:prstGeom>
          <a:noFill/>
          <a:ln/>
        </p:spPr>
        <p:txBody>
          <a:bodyPr wrap="none" lIns="0" tIns="0" rIns="0" bIns="0" rtlCol="0" anchor="t"/>
          <a:lstStyle/>
          <a:p>
            <a:pPr algn="l" marL="342900" indent="-342900">
              <a:lnSpc>
                <a:spcPts val="2200"/>
              </a:lnSpc>
              <a:buSzPct val="100000"/>
              <a:buFont typeface="+mj-lt"/>
              <a:buAutoNum type="arabicPeriod" startAt="5"/>
            </a:pPr>
            <a:r>
              <a:rPr lang="en-US" sz="1350" dirty="0">
                <a:solidFill>
                  <a:srgbClr val="454240"/>
                </a:solidFill>
                <a:latin typeface="DM Sans" pitchFamily="34" charset="0"/>
                <a:ea typeface="DM Sans" pitchFamily="34" charset="-122"/>
                <a:cs typeface="DM Sans" pitchFamily="34" charset="-120"/>
              </a:rPr>
              <a:t>Monitoring Systems. 2018 Tenth International Conference on Ubiquitous and Future Networks (ICUFN).</a:t>
            </a:r>
            <a:endParaRPr lang="en-US" sz="1350" dirty="0"/>
          </a:p>
        </p:txBody>
      </p:sp>
      <p:sp>
        <p:nvSpPr>
          <p:cNvPr id="8" name="Text 6"/>
          <p:cNvSpPr/>
          <p:nvPr/>
        </p:nvSpPr>
        <p:spPr>
          <a:xfrm>
            <a:off x="615672" y="2997756"/>
            <a:ext cx="13399056" cy="281464"/>
          </a:xfrm>
          <a:prstGeom prst="rect">
            <a:avLst/>
          </a:prstGeom>
          <a:noFill/>
          <a:ln/>
        </p:spPr>
        <p:txBody>
          <a:bodyPr wrap="none" lIns="0" tIns="0" rIns="0" bIns="0" rtlCol="0" anchor="t"/>
          <a:lstStyle/>
          <a:p>
            <a:pPr algn="l" marL="342900" indent="-342900">
              <a:lnSpc>
                <a:spcPts val="2200"/>
              </a:lnSpc>
              <a:buSzPct val="100000"/>
              <a:buFont typeface="+mj-lt"/>
              <a:buAutoNum type="arabicPeriod" startAt="6"/>
            </a:pPr>
            <a:r>
              <a:rPr lang="en-US" sz="1350" dirty="0">
                <a:solidFill>
                  <a:srgbClr val="454240"/>
                </a:solidFill>
                <a:latin typeface="DM Sans" pitchFamily="34" charset="0"/>
                <a:ea typeface="DM Sans" pitchFamily="34" charset="-122"/>
                <a:cs typeface="DM Sans" pitchFamily="34" charset="-120"/>
              </a:rPr>
              <a:t>You, F., Li, X., Gong, Y., Wang, H., &amp; Li, H. 2019. A Real-time Driving Drowsiness Detection Algorithm with Individual</a:t>
            </a:r>
            <a:endParaRPr lang="en-US" sz="1350" dirty="0"/>
          </a:p>
        </p:txBody>
      </p:sp>
      <p:sp>
        <p:nvSpPr>
          <p:cNvPr id="9" name="Text 7"/>
          <p:cNvSpPr/>
          <p:nvPr/>
        </p:nvSpPr>
        <p:spPr>
          <a:xfrm>
            <a:off x="615672" y="3340775"/>
            <a:ext cx="13399056" cy="281464"/>
          </a:xfrm>
          <a:prstGeom prst="rect">
            <a:avLst/>
          </a:prstGeom>
          <a:noFill/>
          <a:ln/>
        </p:spPr>
        <p:txBody>
          <a:bodyPr wrap="none" lIns="0" tIns="0" rIns="0" bIns="0" rtlCol="0" anchor="t"/>
          <a:lstStyle/>
          <a:p>
            <a:pPr algn="l" marL="342900" indent="-342900">
              <a:lnSpc>
                <a:spcPts val="2200"/>
              </a:lnSpc>
              <a:buSzPct val="100000"/>
              <a:buFont typeface="+mj-lt"/>
              <a:buAutoNum type="arabicPeriod" startAt="7"/>
            </a:pPr>
            <a:r>
              <a:rPr lang="en-US" sz="1350" dirty="0">
                <a:solidFill>
                  <a:srgbClr val="454240"/>
                </a:solidFill>
                <a:latin typeface="DM Sans" pitchFamily="34" charset="0"/>
                <a:ea typeface="DM Sans" pitchFamily="34" charset="-122"/>
                <a:cs typeface="DM Sans" pitchFamily="34" charset="-120"/>
              </a:rPr>
              <a:t>Differences Consideration. IEEE Access, vol. 7, pp. 179396-179408.</a:t>
            </a:r>
            <a:endParaRPr lang="en-US" sz="1350" dirty="0"/>
          </a:p>
        </p:txBody>
      </p:sp>
      <p:sp>
        <p:nvSpPr>
          <p:cNvPr id="10" name="Text 8"/>
          <p:cNvSpPr/>
          <p:nvPr/>
        </p:nvSpPr>
        <p:spPr>
          <a:xfrm>
            <a:off x="615672" y="3683794"/>
            <a:ext cx="13399056" cy="281464"/>
          </a:xfrm>
          <a:prstGeom prst="rect">
            <a:avLst/>
          </a:prstGeom>
          <a:noFill/>
          <a:ln/>
        </p:spPr>
        <p:txBody>
          <a:bodyPr wrap="none" lIns="0" tIns="0" rIns="0" bIns="0" rtlCol="0" anchor="t"/>
          <a:lstStyle/>
          <a:p>
            <a:pPr algn="l" marL="342900" indent="-342900">
              <a:lnSpc>
                <a:spcPts val="2200"/>
              </a:lnSpc>
              <a:buSzPct val="100000"/>
              <a:buFont typeface="+mj-lt"/>
              <a:buAutoNum type="arabicPeriod" startAt="8"/>
            </a:pPr>
            <a:r>
              <a:rPr lang="en-US" sz="1350" dirty="0">
                <a:solidFill>
                  <a:srgbClr val="454240"/>
                </a:solidFill>
                <a:latin typeface="DM Sans" pitchFamily="34" charset="0"/>
                <a:ea typeface="DM Sans" pitchFamily="34" charset="-122"/>
                <a:cs typeface="DM Sans" pitchFamily="34" charset="-120"/>
              </a:rPr>
              <a:t>Dasgupta, A., Rahman, D., &amp; Routray, A. 2018. A Smartphone-Based Drowsiness Detection and Warning System for Automotive</a:t>
            </a:r>
            <a:endParaRPr lang="en-US" sz="1350" dirty="0"/>
          </a:p>
        </p:txBody>
      </p:sp>
      <p:sp>
        <p:nvSpPr>
          <p:cNvPr id="11" name="Text 9"/>
          <p:cNvSpPr/>
          <p:nvPr/>
        </p:nvSpPr>
        <p:spPr>
          <a:xfrm>
            <a:off x="615672" y="4026813"/>
            <a:ext cx="13399056" cy="281464"/>
          </a:xfrm>
          <a:prstGeom prst="rect">
            <a:avLst/>
          </a:prstGeom>
          <a:noFill/>
          <a:ln/>
        </p:spPr>
        <p:txBody>
          <a:bodyPr wrap="none" lIns="0" tIns="0" rIns="0" bIns="0" rtlCol="0" anchor="t"/>
          <a:lstStyle/>
          <a:p>
            <a:pPr algn="l" marL="342900" indent="-342900">
              <a:lnSpc>
                <a:spcPts val="2200"/>
              </a:lnSpc>
              <a:buSzPct val="100000"/>
              <a:buFont typeface="+mj-lt"/>
              <a:buAutoNum type="arabicPeriod" startAt="9"/>
            </a:pPr>
            <a:r>
              <a:rPr lang="en-US" sz="1350" dirty="0">
                <a:solidFill>
                  <a:srgbClr val="454240"/>
                </a:solidFill>
                <a:latin typeface="DM Sans" pitchFamily="34" charset="0"/>
                <a:ea typeface="DM Sans" pitchFamily="34" charset="-122"/>
                <a:cs typeface="DM Sans" pitchFamily="34" charset="-120"/>
              </a:rPr>
              <a:t>Drivers. IEEE Transactions on Intelligent Transportation Systems, 1–10.</a:t>
            </a:r>
            <a:endParaRPr lang="en-US" sz="1350" dirty="0"/>
          </a:p>
        </p:txBody>
      </p:sp>
      <p:sp>
        <p:nvSpPr>
          <p:cNvPr id="12" name="Text 10"/>
          <p:cNvSpPr/>
          <p:nvPr/>
        </p:nvSpPr>
        <p:spPr>
          <a:xfrm>
            <a:off x="615672" y="4369832"/>
            <a:ext cx="13399056" cy="281464"/>
          </a:xfrm>
          <a:prstGeom prst="rect">
            <a:avLst/>
          </a:prstGeom>
          <a:noFill/>
          <a:ln/>
        </p:spPr>
        <p:txBody>
          <a:bodyPr wrap="none" lIns="0" tIns="0" rIns="0" bIns="0" rtlCol="0" anchor="t"/>
          <a:lstStyle/>
          <a:p>
            <a:pPr algn="l" marL="342900" indent="-342900">
              <a:lnSpc>
                <a:spcPts val="2200"/>
              </a:lnSpc>
              <a:buSzPct val="100000"/>
              <a:buFont typeface="+mj-lt"/>
              <a:buAutoNum type="arabicPeriod" startAt="10"/>
            </a:pPr>
            <a:r>
              <a:rPr lang="en-US" sz="1350" dirty="0">
                <a:solidFill>
                  <a:srgbClr val="454240"/>
                </a:solidFill>
                <a:latin typeface="DM Sans" pitchFamily="34" charset="0"/>
                <a:ea typeface="DM Sans" pitchFamily="34" charset="-122"/>
                <a:cs typeface="DM Sans" pitchFamily="34" charset="-120"/>
              </a:rPr>
              <a:t>Eraldo, B., Quispe, G., Chavez-Arias, H., Raymundo-Ibanez, C., &amp; Dominguez, F.</a:t>
            </a:r>
            <a:endParaRPr lang="en-US" sz="1350" dirty="0"/>
          </a:p>
        </p:txBody>
      </p:sp>
      <p:sp>
        <p:nvSpPr>
          <p:cNvPr id="13" name="Text 11"/>
          <p:cNvSpPr/>
          <p:nvPr/>
        </p:nvSpPr>
        <p:spPr>
          <a:xfrm>
            <a:off x="615672" y="4712851"/>
            <a:ext cx="13399056" cy="281464"/>
          </a:xfrm>
          <a:prstGeom prst="rect">
            <a:avLst/>
          </a:prstGeom>
          <a:noFill/>
          <a:ln/>
        </p:spPr>
        <p:txBody>
          <a:bodyPr wrap="none" lIns="0" tIns="0" rIns="0" bIns="0" rtlCol="0" anchor="t"/>
          <a:lstStyle/>
          <a:p>
            <a:pPr algn="l" marL="342900" indent="-342900">
              <a:lnSpc>
                <a:spcPts val="2200"/>
              </a:lnSpc>
              <a:buSzPct val="100000"/>
              <a:buFont typeface="+mj-lt"/>
              <a:buAutoNum type="arabicPeriod" startAt="11"/>
            </a:pPr>
            <a:r>
              <a:rPr lang="en-US" sz="1350" dirty="0">
                <a:solidFill>
                  <a:srgbClr val="454240"/>
                </a:solidFill>
                <a:latin typeface="DM Sans" pitchFamily="34" charset="0"/>
                <a:ea typeface="DM Sans" pitchFamily="34" charset="-122"/>
                <a:cs typeface="DM Sans" pitchFamily="34" charset="-120"/>
              </a:rPr>
              <a:t>Design of a control and monitoring system</a:t>
            </a:r>
            <a:endParaRPr lang="en-US" sz="1350" dirty="0"/>
          </a:p>
        </p:txBody>
      </p:sp>
      <p:sp>
        <p:nvSpPr>
          <p:cNvPr id="14" name="Text 12"/>
          <p:cNvSpPr/>
          <p:nvPr/>
        </p:nvSpPr>
        <p:spPr>
          <a:xfrm>
            <a:off x="615672" y="5055870"/>
            <a:ext cx="13399056" cy="281464"/>
          </a:xfrm>
          <a:prstGeom prst="rect">
            <a:avLst/>
          </a:prstGeom>
          <a:noFill/>
          <a:ln/>
        </p:spPr>
        <p:txBody>
          <a:bodyPr wrap="none" lIns="0" tIns="0" rIns="0" bIns="0" rtlCol="0" anchor="t"/>
          <a:lstStyle/>
          <a:p>
            <a:pPr algn="l" marL="342900" indent="-342900">
              <a:lnSpc>
                <a:spcPts val="2200"/>
              </a:lnSpc>
              <a:buSzPct val="100000"/>
              <a:buFont typeface="+mj-lt"/>
              <a:buAutoNum type="arabicPeriod" startAt="12"/>
            </a:pPr>
            <a:r>
              <a:rPr lang="en-US" sz="1350" dirty="0">
                <a:solidFill>
                  <a:srgbClr val="454240"/>
                </a:solidFill>
                <a:latin typeface="DM Sans" pitchFamily="34" charset="0"/>
                <a:ea typeface="DM Sans" pitchFamily="34" charset="-122"/>
                <a:cs typeface="DM Sans" pitchFamily="34" charset="-120"/>
              </a:rPr>
              <a:t>to reduce traffic accidents due to drowsiness through image processing. 2019 IEEE 39th Central America and Panama Convention (CONCAPAN XXXIX).</a:t>
            </a:r>
            <a:endParaRPr lang="en-US" sz="1350" dirty="0"/>
          </a:p>
        </p:txBody>
      </p:sp>
      <p:sp>
        <p:nvSpPr>
          <p:cNvPr id="15" name="Text 13"/>
          <p:cNvSpPr/>
          <p:nvPr/>
        </p:nvSpPr>
        <p:spPr>
          <a:xfrm>
            <a:off x="615672" y="5398889"/>
            <a:ext cx="13399056" cy="281464"/>
          </a:xfrm>
          <a:prstGeom prst="rect">
            <a:avLst/>
          </a:prstGeom>
          <a:noFill/>
          <a:ln/>
        </p:spPr>
        <p:txBody>
          <a:bodyPr wrap="none" lIns="0" tIns="0" rIns="0" bIns="0" rtlCol="0" anchor="t"/>
          <a:lstStyle/>
          <a:p>
            <a:pPr algn="l" marL="342900" indent="-342900">
              <a:lnSpc>
                <a:spcPts val="2200"/>
              </a:lnSpc>
              <a:buSzPct val="100000"/>
              <a:buFont typeface="+mj-lt"/>
              <a:buAutoNum type="arabicPeriod" startAt="13"/>
            </a:pPr>
            <a:r>
              <a:rPr lang="en-US" sz="1350" dirty="0">
                <a:solidFill>
                  <a:srgbClr val="454240"/>
                </a:solidFill>
                <a:latin typeface="DM Sans" pitchFamily="34" charset="0"/>
                <a:ea typeface="DM Sans" pitchFamily="34" charset="-122"/>
                <a:cs typeface="DM Sans" pitchFamily="34" charset="-120"/>
              </a:rPr>
              <a:t>Lashkov, I, Kashevnik, A., Shilov, N., Parfenov, V, &amp; Shabaev, A. 2019. Driver Dangerous State Detection Based on OpenCV.</a:t>
            </a:r>
            <a:endParaRPr lang="en-US" sz="1350" dirty="0"/>
          </a:p>
        </p:txBody>
      </p:sp>
      <p:sp>
        <p:nvSpPr>
          <p:cNvPr id="16" name="Text 14"/>
          <p:cNvSpPr/>
          <p:nvPr/>
        </p:nvSpPr>
        <p:spPr>
          <a:xfrm>
            <a:off x="615672" y="5741908"/>
            <a:ext cx="13399056" cy="281464"/>
          </a:xfrm>
          <a:prstGeom prst="rect">
            <a:avLst/>
          </a:prstGeom>
          <a:noFill/>
          <a:ln/>
        </p:spPr>
        <p:txBody>
          <a:bodyPr wrap="none" lIns="0" tIns="0" rIns="0" bIns="0" rtlCol="0" anchor="t"/>
          <a:lstStyle/>
          <a:p>
            <a:pPr algn="l" marL="342900" indent="-342900">
              <a:lnSpc>
                <a:spcPts val="2200"/>
              </a:lnSpc>
              <a:buSzPct val="100000"/>
              <a:buFont typeface="+mj-lt"/>
              <a:buAutoNum type="arabicPeriod" startAt="14"/>
            </a:pPr>
            <a:r>
              <a:rPr lang="en-US" sz="1350" dirty="0">
                <a:solidFill>
                  <a:srgbClr val="454240"/>
                </a:solidFill>
                <a:latin typeface="DM Sans" pitchFamily="34" charset="0"/>
                <a:ea typeface="DM Sans" pitchFamily="34" charset="-122"/>
                <a:cs typeface="DM Sans" pitchFamily="34" charset="-120"/>
              </a:rPr>
              <a:t>Dlib Libraries Using Mobile Video Processing. 2019 IEEE International Conference on Computational Science and Engineering</a:t>
            </a:r>
            <a:endParaRPr lang="en-US" sz="1350" dirty="0"/>
          </a:p>
        </p:txBody>
      </p:sp>
      <p:sp>
        <p:nvSpPr>
          <p:cNvPr id="17" name="Text 15"/>
          <p:cNvSpPr/>
          <p:nvPr/>
        </p:nvSpPr>
        <p:spPr>
          <a:xfrm>
            <a:off x="615672" y="6084927"/>
            <a:ext cx="13399056" cy="281464"/>
          </a:xfrm>
          <a:prstGeom prst="rect">
            <a:avLst/>
          </a:prstGeom>
          <a:noFill/>
          <a:ln/>
        </p:spPr>
        <p:txBody>
          <a:bodyPr wrap="none" lIns="0" tIns="0" rIns="0" bIns="0" rtlCol="0" anchor="t"/>
          <a:lstStyle/>
          <a:p>
            <a:pPr algn="l" marL="342900" indent="-342900">
              <a:lnSpc>
                <a:spcPts val="2200"/>
              </a:lnSpc>
              <a:buSzPct val="100000"/>
              <a:buFont typeface="+mj-lt"/>
              <a:buAutoNum type="arabicPeriod" startAt="15"/>
            </a:pPr>
            <a:r>
              <a:rPr lang="en-US" sz="1350" dirty="0">
                <a:solidFill>
                  <a:srgbClr val="454240"/>
                </a:solidFill>
                <a:latin typeface="DM Sans" pitchFamily="34" charset="0"/>
                <a:ea typeface="DM Sans" pitchFamily="34" charset="-122"/>
                <a:cs typeface="DM Sans" pitchFamily="34" charset="-120"/>
              </a:rPr>
              <a:t>(CSE) and IEEE International Conference on Embedded and Ubiquitous Computing (EUC).</a:t>
            </a:r>
            <a:endParaRPr lang="en-US" sz="1350" dirty="0"/>
          </a:p>
        </p:txBody>
      </p:sp>
      <p:sp>
        <p:nvSpPr>
          <p:cNvPr id="18" name="Text 16"/>
          <p:cNvSpPr/>
          <p:nvPr/>
        </p:nvSpPr>
        <p:spPr>
          <a:xfrm>
            <a:off x="615672" y="6427946"/>
            <a:ext cx="13399056" cy="281464"/>
          </a:xfrm>
          <a:prstGeom prst="rect">
            <a:avLst/>
          </a:prstGeom>
          <a:noFill/>
          <a:ln/>
        </p:spPr>
        <p:txBody>
          <a:bodyPr wrap="none" lIns="0" tIns="0" rIns="0" bIns="0" rtlCol="0" anchor="t"/>
          <a:lstStyle/>
          <a:p>
            <a:pPr algn="l" marL="342900" indent="-342900">
              <a:lnSpc>
                <a:spcPts val="2200"/>
              </a:lnSpc>
              <a:buSzPct val="100000"/>
              <a:buFont typeface="+mj-lt"/>
              <a:buAutoNum type="arabicPeriod" startAt="16"/>
            </a:pPr>
            <a:r>
              <a:rPr lang="en-US" sz="1350" dirty="0">
                <a:solidFill>
                  <a:srgbClr val="454240"/>
                </a:solidFill>
                <a:latin typeface="DM Sans" pitchFamily="34" charset="0"/>
                <a:ea typeface="DM Sans" pitchFamily="34" charset="-122"/>
                <a:cs typeface="DM Sans" pitchFamily="34" charset="-120"/>
              </a:rPr>
              <a:t>Zhang, S., &amp; Wang, X. 2013. Human detection and object tracking based on Histograms of Oriented Gradients. 2013 Ninth</a:t>
            </a:r>
            <a:endParaRPr lang="en-US" sz="1350" dirty="0"/>
          </a:p>
        </p:txBody>
      </p:sp>
      <p:sp>
        <p:nvSpPr>
          <p:cNvPr id="19" name="Text 17"/>
          <p:cNvSpPr/>
          <p:nvPr/>
        </p:nvSpPr>
        <p:spPr>
          <a:xfrm>
            <a:off x="615672" y="6770965"/>
            <a:ext cx="13399056" cy="281464"/>
          </a:xfrm>
          <a:prstGeom prst="rect">
            <a:avLst/>
          </a:prstGeom>
          <a:noFill/>
          <a:ln/>
        </p:spPr>
        <p:txBody>
          <a:bodyPr wrap="none" lIns="0" tIns="0" rIns="0" bIns="0" rtlCol="0" anchor="t"/>
          <a:lstStyle/>
          <a:p>
            <a:pPr algn="l" marL="342900" indent="-342900">
              <a:lnSpc>
                <a:spcPts val="2200"/>
              </a:lnSpc>
              <a:buSzPct val="100000"/>
              <a:buFont typeface="+mj-lt"/>
              <a:buAutoNum type="arabicPeriod" startAt="17"/>
            </a:pPr>
            <a:r>
              <a:rPr lang="en-US" sz="1350" dirty="0">
                <a:solidFill>
                  <a:srgbClr val="454240"/>
                </a:solidFill>
                <a:latin typeface="DM Sans" pitchFamily="34" charset="0"/>
                <a:ea typeface="DM Sans" pitchFamily="34" charset="-122"/>
                <a:cs typeface="DM Sans" pitchFamily="34" charset="-120"/>
              </a:rPr>
              <a:t>International Conference on Natural Computation (ICNC).</a:t>
            </a:r>
            <a:endParaRPr lang="en-US" sz="1350" dirty="0"/>
          </a:p>
        </p:txBody>
      </p:sp>
      <p:sp>
        <p:nvSpPr>
          <p:cNvPr id="20" name="Text 18"/>
          <p:cNvSpPr/>
          <p:nvPr/>
        </p:nvSpPr>
        <p:spPr>
          <a:xfrm>
            <a:off x="615672" y="7113984"/>
            <a:ext cx="13399056" cy="281464"/>
          </a:xfrm>
          <a:prstGeom prst="rect">
            <a:avLst/>
          </a:prstGeom>
          <a:noFill/>
          <a:ln/>
        </p:spPr>
        <p:txBody>
          <a:bodyPr wrap="none" lIns="0" tIns="0" rIns="0" bIns="0" rtlCol="0" anchor="t"/>
          <a:lstStyle/>
          <a:p>
            <a:pPr algn="l" marL="342900" indent="-342900">
              <a:lnSpc>
                <a:spcPts val="2200"/>
              </a:lnSpc>
              <a:buSzPct val="100000"/>
              <a:buFont typeface="+mj-lt"/>
              <a:buAutoNum type="arabicPeriod" startAt="18"/>
            </a:pPr>
            <a:r>
              <a:rPr lang="en-US" sz="1350" dirty="0">
                <a:solidFill>
                  <a:srgbClr val="454240"/>
                </a:solidFill>
                <a:latin typeface="DM Sans" pitchFamily="34" charset="0"/>
                <a:ea typeface="DM Sans" pitchFamily="34" charset="-122"/>
                <a:cs typeface="DM Sans" pitchFamily="34" charset="-120"/>
              </a:rPr>
              <a:t>Kamran, M., Mannan, M., &amp; Jeong, Y. 2019. Drowsiness, Fatigue and Poor Sleep ‘s Causes and Detection: A Comprehensive Study.</a:t>
            </a:r>
            <a:endParaRPr lang="en-US" sz="1350" dirty="0"/>
          </a:p>
        </p:txBody>
      </p:sp>
      <p:sp>
        <p:nvSpPr>
          <p:cNvPr id="21" name="Text 19"/>
          <p:cNvSpPr/>
          <p:nvPr/>
        </p:nvSpPr>
        <p:spPr>
          <a:xfrm>
            <a:off x="615672" y="7457003"/>
            <a:ext cx="13399056" cy="281464"/>
          </a:xfrm>
          <a:prstGeom prst="rect">
            <a:avLst/>
          </a:prstGeom>
          <a:noFill/>
          <a:ln/>
        </p:spPr>
        <p:txBody>
          <a:bodyPr wrap="none" lIns="0" tIns="0" rIns="0" bIns="0" rtlCol="0" anchor="t"/>
          <a:lstStyle/>
          <a:p>
            <a:pPr algn="l" marL="342900" indent="-342900">
              <a:lnSpc>
                <a:spcPts val="2200"/>
              </a:lnSpc>
              <a:buSzPct val="100000"/>
              <a:buFont typeface="+mj-lt"/>
              <a:buAutoNum type="arabicPeriod" startAt="19"/>
            </a:pPr>
            <a:r>
              <a:rPr lang="en-US" sz="1350" dirty="0">
                <a:solidFill>
                  <a:srgbClr val="454240"/>
                </a:solidFill>
                <a:latin typeface="DM Sans" pitchFamily="34" charset="0"/>
                <a:ea typeface="DM Sans" pitchFamily="34" charset="-122"/>
                <a:cs typeface="DM Sans" pitchFamily="34" charset="-120"/>
              </a:rPr>
              <a:t>IEEE Access, vol. 7, pp. 167172-167186.</a:t>
            </a:r>
            <a:endParaRPr lang="en-US" sz="13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793790" y="805696"/>
            <a:ext cx="5670590" cy="708779"/>
          </a:xfrm>
          <a:prstGeom prst="rect">
            <a:avLst/>
          </a:prstGeom>
          <a:noFill/>
          <a:ln/>
        </p:spPr>
        <p:txBody>
          <a:bodyPr wrap="none" lIns="0" tIns="0" rIns="0" bIns="0" rtlCol="0" anchor="t"/>
          <a:lstStyle/>
          <a:p>
            <a:pPr algn="l" indent="0" marL="0">
              <a:lnSpc>
                <a:spcPts val="5550"/>
              </a:lnSpc>
              <a:buNone/>
            </a:pPr>
            <a:r>
              <a:rPr lang="en-US" sz="4450" dirty="0">
                <a:solidFill>
                  <a:srgbClr val="5C4E3D"/>
                </a:solidFill>
                <a:latin typeface="Libre Baskerville" pitchFamily="34" charset="0"/>
                <a:ea typeface="Libre Baskerville" pitchFamily="34" charset="-122"/>
                <a:cs typeface="Libre Baskerville" pitchFamily="34" charset="-120"/>
              </a:rPr>
              <a:t>Conclusion</a:t>
            </a:r>
            <a:endParaRPr lang="en-US" sz="4450" dirty="0"/>
          </a:p>
        </p:txBody>
      </p:sp>
      <p:sp>
        <p:nvSpPr>
          <p:cNvPr id="3" name="Text 1"/>
          <p:cNvSpPr/>
          <p:nvPr/>
        </p:nvSpPr>
        <p:spPr>
          <a:xfrm>
            <a:off x="793790" y="1854637"/>
            <a:ext cx="13042821" cy="3266123"/>
          </a:xfrm>
          <a:prstGeom prst="rect">
            <a:avLst/>
          </a:prstGeom>
          <a:noFill/>
          <a:ln/>
        </p:spPr>
        <p:txBody>
          <a:bodyPr wrap="square" lIns="0" tIns="0" rIns="0" bIns="0" rtlCol="0" anchor="t"/>
          <a:lstStyle/>
          <a:p>
            <a:pPr algn="l" indent="0" marL="0">
              <a:lnSpc>
                <a:spcPts val="2850"/>
              </a:lnSpc>
              <a:buNone/>
            </a:pPr>
            <a:r>
              <a:rPr lang="en-US" sz="1750" dirty="0">
                <a:solidFill>
                  <a:srgbClr val="454240"/>
                </a:solidFill>
                <a:latin typeface="DM Sans" pitchFamily="34" charset="0"/>
                <a:ea typeface="DM Sans" pitchFamily="34" charset="-122"/>
                <a:cs typeface="DM Sans" pitchFamily="34" charset="-120"/>
              </a:rPr>
              <a:t>The proposed system was first implemented in web browsers and later in android applications to be easily accessible as these gadgets are basic requirements of people nowadays and can be found with any and everybody. For monitoring drowsiness of the driver’s alertness, Smartphone is taken as a minimum requirement and by extracting facial and eye gestures alongside its movements as input. This gave a high performance, nonetheless can be taken to a higher degree of performance by fusing more data and information into the same. Some examples are weather forecast, mechanical data of vehicles, signing in and monitoring the driver daily at different drives and the list is endless. Hence, here the real time processing is attained utilizing OpenCV and other required packages for an inclined outcome that gives results with flying colours and the boost in expansion of this technology is exceptionally perceived.The advanced driver monitoring system using machine learning offers a promising solution to enhance road safety and driver awareness.</a:t>
            </a:r>
            <a:endParaRPr lang="en-US" sz="1750" dirty="0"/>
          </a:p>
        </p:txBody>
      </p:sp>
      <p:sp>
        <p:nvSpPr>
          <p:cNvPr id="4" name="Shape 2"/>
          <p:cNvSpPr/>
          <p:nvPr/>
        </p:nvSpPr>
        <p:spPr>
          <a:xfrm>
            <a:off x="793790" y="5375910"/>
            <a:ext cx="6408063" cy="2047994"/>
          </a:xfrm>
          <a:prstGeom prst="roundRect">
            <a:avLst>
              <a:gd name="adj" fmla="val 4652"/>
            </a:avLst>
          </a:prstGeom>
          <a:solidFill>
            <a:srgbClr val="F7EDD4"/>
          </a:solidFill>
          <a:ln w="7620">
            <a:solidFill>
              <a:srgbClr val="DDD3BA"/>
            </a:solidFill>
            <a:prstDash val="solid"/>
          </a:ln>
        </p:spPr>
      </p:sp>
      <p:sp>
        <p:nvSpPr>
          <p:cNvPr id="5" name="Text 3"/>
          <p:cNvSpPr/>
          <p:nvPr/>
        </p:nvSpPr>
        <p:spPr>
          <a:xfrm>
            <a:off x="1028224" y="5610344"/>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454240"/>
                </a:solidFill>
                <a:latin typeface="Libre Baskerville" pitchFamily="34" charset="0"/>
                <a:ea typeface="Libre Baskerville" pitchFamily="34" charset="-122"/>
                <a:cs typeface="Libre Baskerville" pitchFamily="34" charset="-120"/>
              </a:rPr>
              <a:t>Potential Benefits</a:t>
            </a:r>
            <a:endParaRPr lang="en-US" sz="2200" dirty="0"/>
          </a:p>
        </p:txBody>
      </p:sp>
      <p:sp>
        <p:nvSpPr>
          <p:cNvPr id="6" name="Text 4"/>
          <p:cNvSpPr/>
          <p:nvPr/>
        </p:nvSpPr>
        <p:spPr>
          <a:xfrm>
            <a:off x="1028224" y="6100763"/>
            <a:ext cx="5939195" cy="725805"/>
          </a:xfrm>
          <a:prstGeom prst="rect">
            <a:avLst/>
          </a:prstGeom>
          <a:noFill/>
          <a:ln/>
        </p:spPr>
        <p:txBody>
          <a:bodyPr wrap="square" lIns="0" tIns="0" rIns="0" bIns="0" rtlCol="0" anchor="t"/>
          <a:lstStyle/>
          <a:p>
            <a:pPr algn="l" indent="0" marL="0">
              <a:lnSpc>
                <a:spcPts val="2850"/>
              </a:lnSpc>
              <a:buNone/>
            </a:pPr>
            <a:r>
              <a:rPr lang="en-US" sz="1750" dirty="0">
                <a:solidFill>
                  <a:srgbClr val="454240"/>
                </a:solidFill>
                <a:latin typeface="DM Sans" pitchFamily="34" charset="0"/>
                <a:ea typeface="DM Sans" pitchFamily="34" charset="-122"/>
                <a:cs typeface="DM Sans" pitchFamily="34" charset="-120"/>
              </a:rPr>
              <a:t>This system has the potential to reduce accidents, save lives, and improve the overall driving experience.</a:t>
            </a:r>
            <a:endParaRPr lang="en-US" sz="1750" dirty="0"/>
          </a:p>
        </p:txBody>
      </p:sp>
      <p:sp>
        <p:nvSpPr>
          <p:cNvPr id="7" name="Shape 5"/>
          <p:cNvSpPr/>
          <p:nvPr/>
        </p:nvSpPr>
        <p:spPr>
          <a:xfrm>
            <a:off x="7428667" y="5375910"/>
            <a:ext cx="6408063" cy="2047994"/>
          </a:xfrm>
          <a:prstGeom prst="roundRect">
            <a:avLst>
              <a:gd name="adj" fmla="val 4652"/>
            </a:avLst>
          </a:prstGeom>
          <a:solidFill>
            <a:srgbClr val="F7EDD4"/>
          </a:solidFill>
          <a:ln w="7620">
            <a:solidFill>
              <a:srgbClr val="DDD3BA"/>
            </a:solidFill>
            <a:prstDash val="solid"/>
          </a:ln>
        </p:spPr>
      </p:sp>
      <p:sp>
        <p:nvSpPr>
          <p:cNvPr id="8" name="Text 6"/>
          <p:cNvSpPr/>
          <p:nvPr/>
        </p:nvSpPr>
        <p:spPr>
          <a:xfrm>
            <a:off x="7663101" y="5610344"/>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454240"/>
                </a:solidFill>
                <a:latin typeface="Libre Baskerville" pitchFamily="34" charset="0"/>
                <a:ea typeface="Libre Baskerville" pitchFamily="34" charset="-122"/>
                <a:cs typeface="Libre Baskerville" pitchFamily="34" charset="-120"/>
              </a:rPr>
              <a:t>Future Research</a:t>
            </a:r>
            <a:endParaRPr lang="en-US" sz="2200" dirty="0"/>
          </a:p>
        </p:txBody>
      </p:sp>
      <p:sp>
        <p:nvSpPr>
          <p:cNvPr id="9" name="Text 7"/>
          <p:cNvSpPr/>
          <p:nvPr/>
        </p:nvSpPr>
        <p:spPr>
          <a:xfrm>
            <a:off x="7663101" y="6100763"/>
            <a:ext cx="5939195" cy="1088708"/>
          </a:xfrm>
          <a:prstGeom prst="rect">
            <a:avLst/>
          </a:prstGeom>
          <a:noFill/>
          <a:ln/>
        </p:spPr>
        <p:txBody>
          <a:bodyPr wrap="square" lIns="0" tIns="0" rIns="0" bIns="0" rtlCol="0" anchor="t"/>
          <a:lstStyle/>
          <a:p>
            <a:pPr algn="l" indent="0" marL="0">
              <a:lnSpc>
                <a:spcPts val="2850"/>
              </a:lnSpc>
              <a:buNone/>
            </a:pPr>
            <a:r>
              <a:rPr lang="en-US" sz="1750" dirty="0">
                <a:solidFill>
                  <a:srgbClr val="454240"/>
                </a:solidFill>
                <a:latin typeface="DM Sans" pitchFamily="34" charset="0"/>
                <a:ea typeface="DM Sans" pitchFamily="34" charset="-122"/>
                <a:cs typeface="DM Sans" pitchFamily="34" charset="-120"/>
              </a:rPr>
              <a:t>Further research and development can focus on improving the system's accuracy, reliability, and user experience.</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pic>
        <p:nvPicPr>
          <p:cNvPr id="3" name="Image 1" descr="preencoded.png">    </p:cNvPr>
          <p:cNvPicPr>
            <a:picLocks noChangeAspect="1"/>
          </p:cNvPicPr>
          <p:nvPr/>
        </p:nvPicPr>
        <p:blipFill>
          <a:blip r:embed="rId2"/>
          <a:stretch>
            <a:fillRect/>
          </a:stretch>
        </p:blipFill>
        <p:spPr>
          <a:xfrm>
            <a:off x="9380696" y="2704862"/>
            <a:ext cx="5012888" cy="2819757"/>
          </a:xfrm>
          <a:prstGeom prst="rect">
            <a:avLst/>
          </a:prstGeom>
        </p:spPr>
      </p:pic>
      <p:sp>
        <p:nvSpPr>
          <p:cNvPr id="4" name="Text 0"/>
          <p:cNvSpPr/>
          <p:nvPr/>
        </p:nvSpPr>
        <p:spPr>
          <a:xfrm>
            <a:off x="662940" y="523637"/>
            <a:ext cx="4735354" cy="591860"/>
          </a:xfrm>
          <a:prstGeom prst="rect">
            <a:avLst/>
          </a:prstGeom>
          <a:noFill/>
          <a:ln/>
        </p:spPr>
        <p:txBody>
          <a:bodyPr wrap="none" lIns="0" tIns="0" rIns="0" bIns="0" rtlCol="0" anchor="t"/>
          <a:lstStyle/>
          <a:p>
            <a:pPr algn="l" indent="0" marL="0">
              <a:lnSpc>
                <a:spcPts val="4650"/>
              </a:lnSpc>
              <a:buNone/>
            </a:pPr>
            <a:r>
              <a:rPr lang="en-US" sz="3700" dirty="0">
                <a:solidFill>
                  <a:srgbClr val="5C4E3D"/>
                </a:solidFill>
                <a:latin typeface="Libre Baskerville" pitchFamily="34" charset="0"/>
                <a:ea typeface="Libre Baskerville" pitchFamily="34" charset="-122"/>
                <a:cs typeface="Libre Baskerville" pitchFamily="34" charset="-120"/>
              </a:rPr>
              <a:t>Abstract</a:t>
            </a:r>
            <a:endParaRPr lang="en-US" sz="3700" dirty="0"/>
          </a:p>
        </p:txBody>
      </p:sp>
      <p:sp>
        <p:nvSpPr>
          <p:cNvPr id="5" name="Text 1"/>
          <p:cNvSpPr/>
          <p:nvPr/>
        </p:nvSpPr>
        <p:spPr>
          <a:xfrm>
            <a:off x="662940" y="1399580"/>
            <a:ext cx="7818120" cy="3636169"/>
          </a:xfrm>
          <a:prstGeom prst="rect">
            <a:avLst/>
          </a:prstGeom>
          <a:noFill/>
          <a:ln/>
        </p:spPr>
        <p:txBody>
          <a:bodyPr wrap="square" lIns="0" tIns="0" rIns="0" bIns="0" rtlCol="0" anchor="t"/>
          <a:lstStyle/>
          <a:p>
            <a:pPr algn="l" indent="0" marL="0">
              <a:lnSpc>
                <a:spcPts val="2350"/>
              </a:lnSpc>
              <a:buNone/>
            </a:pPr>
            <a:r>
              <a:rPr lang="en-US" sz="1450" dirty="0">
                <a:solidFill>
                  <a:srgbClr val="454240"/>
                </a:solidFill>
                <a:latin typeface="DM Sans" pitchFamily="34" charset="0"/>
                <a:ea typeface="DM Sans" pitchFamily="34" charset="-122"/>
                <a:cs typeface="DM Sans" pitchFamily="34" charset="-120"/>
              </a:rPr>
              <a:t>This project addresses the growing concern of accidents due to driver fatigue and distraction by developing an Advanced Driver Monitoring System (ADMS) using Machine Learning (ML) and OpenCV. The system analyzes real-time video from an in-car camera, focusing on facial features such as eyes, mouth, and head position to assess alertness.ML algorithms, like Convolutional Neural Networks (CNNs), are used for facial feature detection. Eye blink rate and eyelid closure are monitored to detect drowsiness, while mouth movements identify yawning. OpenCV is essential for real-time image processing and feature extraction. The system predicts the driver's state (alert, drowsy, or distracted) based on these inputs.The ADMS provides timely alerts—visual, audible, or haptic—when drowsiness or distraction is detected, aiming to prevent accidents. Future enhancements could include head pose estimation for detecting prolonged gaze diversion and facial expression recognition to identify stress.</a:t>
            </a:r>
            <a:endParaRPr lang="en-US" sz="1450" dirty="0"/>
          </a:p>
        </p:txBody>
      </p:sp>
      <p:sp>
        <p:nvSpPr>
          <p:cNvPr id="6" name="Text 2"/>
          <p:cNvSpPr/>
          <p:nvPr/>
        </p:nvSpPr>
        <p:spPr>
          <a:xfrm>
            <a:off x="662940" y="5248751"/>
            <a:ext cx="7818120" cy="909042"/>
          </a:xfrm>
          <a:prstGeom prst="rect">
            <a:avLst/>
          </a:prstGeom>
          <a:noFill/>
          <a:ln/>
        </p:spPr>
        <p:txBody>
          <a:bodyPr wrap="square" lIns="0" tIns="0" rIns="0" bIns="0" rtlCol="0" anchor="t"/>
          <a:lstStyle/>
          <a:p>
            <a:pPr algn="l" indent="0" marL="0">
              <a:lnSpc>
                <a:spcPts val="2350"/>
              </a:lnSpc>
              <a:buNone/>
            </a:pPr>
            <a:r>
              <a:rPr lang="en-US" sz="1450" dirty="0">
                <a:solidFill>
                  <a:srgbClr val="454240"/>
                </a:solidFill>
                <a:latin typeface="DM Sans" pitchFamily="34" charset="0"/>
                <a:ea typeface="DM Sans" pitchFamily="34" charset="-122"/>
                <a:cs typeface="DM Sans" pitchFamily="34" charset="-120"/>
              </a:rPr>
              <a:t>This research offers a practical ADMS prototype, focusing on real-time performance and potential future advancements, contributing to reduced road accidents caused by driver fatigue and distraction.</a:t>
            </a:r>
            <a:endParaRPr lang="en-US" sz="1450" dirty="0"/>
          </a:p>
        </p:txBody>
      </p:sp>
      <p:sp>
        <p:nvSpPr>
          <p:cNvPr id="7" name="Text 3"/>
          <p:cNvSpPr/>
          <p:nvPr/>
        </p:nvSpPr>
        <p:spPr>
          <a:xfrm>
            <a:off x="662940" y="6370796"/>
            <a:ext cx="7818120" cy="303014"/>
          </a:xfrm>
          <a:prstGeom prst="rect">
            <a:avLst/>
          </a:prstGeom>
          <a:noFill/>
          <a:ln/>
        </p:spPr>
        <p:txBody>
          <a:bodyPr wrap="none" lIns="0" tIns="0" rIns="0" bIns="0" rtlCol="0" anchor="t"/>
          <a:lstStyle/>
          <a:p>
            <a:pPr algn="l" indent="0" marL="0">
              <a:lnSpc>
                <a:spcPts val="2350"/>
              </a:lnSpc>
              <a:buNone/>
            </a:pPr>
            <a:endParaRPr lang="en-US" sz="1450" dirty="0"/>
          </a:p>
        </p:txBody>
      </p:sp>
      <p:sp>
        <p:nvSpPr>
          <p:cNvPr id="8" name="Text 4"/>
          <p:cNvSpPr/>
          <p:nvPr/>
        </p:nvSpPr>
        <p:spPr>
          <a:xfrm>
            <a:off x="662940" y="6886813"/>
            <a:ext cx="7818120" cy="303014"/>
          </a:xfrm>
          <a:prstGeom prst="rect">
            <a:avLst/>
          </a:prstGeom>
          <a:noFill/>
          <a:ln/>
        </p:spPr>
        <p:txBody>
          <a:bodyPr wrap="none" lIns="0" tIns="0" rIns="0" bIns="0" rtlCol="0" anchor="t"/>
          <a:lstStyle/>
          <a:p>
            <a:pPr algn="l" indent="0" marL="0">
              <a:lnSpc>
                <a:spcPts val="2350"/>
              </a:lnSpc>
              <a:buNone/>
            </a:pPr>
            <a:endParaRPr lang="en-US" sz="1450" dirty="0"/>
          </a:p>
        </p:txBody>
      </p:sp>
      <p:sp>
        <p:nvSpPr>
          <p:cNvPr id="9" name="Text 5"/>
          <p:cNvSpPr/>
          <p:nvPr/>
        </p:nvSpPr>
        <p:spPr>
          <a:xfrm>
            <a:off x="662940" y="7402830"/>
            <a:ext cx="7818120" cy="303014"/>
          </a:xfrm>
          <a:prstGeom prst="rect">
            <a:avLst/>
          </a:prstGeom>
          <a:noFill/>
          <a:ln/>
        </p:spPr>
        <p:txBody>
          <a:bodyPr wrap="none" lIns="0" tIns="0" rIns="0" bIns="0" rtlCol="0" anchor="t"/>
          <a:lstStyle/>
          <a:p>
            <a:pPr algn="l" indent="0" marL="0">
              <a:lnSpc>
                <a:spcPts val="2350"/>
              </a:lnSpc>
              <a:buNone/>
            </a:pPr>
            <a:endParaRPr lang="en-US" sz="14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pic>
        <p:nvPicPr>
          <p:cNvPr id="3" name="Image 1" descr="preencoded.png">    </p:cNvPr>
          <p:cNvPicPr>
            <a:picLocks noChangeAspect="1"/>
          </p:cNvPicPr>
          <p:nvPr/>
        </p:nvPicPr>
        <p:blipFill>
          <a:blip r:embed="rId2"/>
          <a:stretch>
            <a:fillRect/>
          </a:stretch>
        </p:blipFill>
        <p:spPr>
          <a:xfrm>
            <a:off x="9427488" y="2731175"/>
            <a:ext cx="4919305" cy="2767132"/>
          </a:xfrm>
          <a:prstGeom prst="rect">
            <a:avLst/>
          </a:prstGeom>
        </p:spPr>
      </p:pic>
      <p:sp>
        <p:nvSpPr>
          <p:cNvPr id="4" name="Text 0"/>
          <p:cNvSpPr/>
          <p:nvPr/>
        </p:nvSpPr>
        <p:spPr>
          <a:xfrm>
            <a:off x="793790" y="772597"/>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5C4E3D"/>
                </a:solidFill>
                <a:latin typeface="Libre Baskerville" pitchFamily="34" charset="0"/>
                <a:ea typeface="Libre Baskerville" pitchFamily="34" charset="-122"/>
                <a:cs typeface="Libre Baskerville" pitchFamily="34" charset="-120"/>
              </a:rPr>
              <a:t>Existing System:</a:t>
            </a:r>
            <a:endParaRPr lang="en-US" sz="2200" dirty="0"/>
          </a:p>
        </p:txBody>
      </p:sp>
      <p:sp>
        <p:nvSpPr>
          <p:cNvPr id="5" name="Text 1"/>
          <p:cNvSpPr/>
          <p:nvPr/>
        </p:nvSpPr>
        <p:spPr>
          <a:xfrm>
            <a:off x="793790" y="1353741"/>
            <a:ext cx="7556421"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454240"/>
                </a:solidFill>
                <a:latin typeface="DM Sans" pitchFamily="34" charset="0"/>
                <a:ea typeface="DM Sans" pitchFamily="34" charset="-122"/>
                <a:cs typeface="DM Sans" pitchFamily="34" charset="-120"/>
              </a:rPr>
              <a:t>Relies on manual observation or steering-based detection</a:t>
            </a:r>
            <a:endParaRPr lang="en-US" sz="1750" dirty="0"/>
          </a:p>
        </p:txBody>
      </p:sp>
      <p:sp>
        <p:nvSpPr>
          <p:cNvPr id="6" name="Text 2"/>
          <p:cNvSpPr/>
          <p:nvPr/>
        </p:nvSpPr>
        <p:spPr>
          <a:xfrm>
            <a:off x="793790" y="1795939"/>
            <a:ext cx="7556421"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454240"/>
                </a:solidFill>
                <a:latin typeface="DM Sans" pitchFamily="34" charset="0"/>
                <a:ea typeface="DM Sans" pitchFamily="34" charset="-122"/>
                <a:cs typeface="DM Sans" pitchFamily="34" charset="-120"/>
              </a:rPr>
              <a:t>Low accuracy, especially under real-world conditions</a:t>
            </a:r>
            <a:endParaRPr lang="en-US" sz="1750" dirty="0"/>
          </a:p>
        </p:txBody>
      </p:sp>
      <p:sp>
        <p:nvSpPr>
          <p:cNvPr id="7" name="Text 3"/>
          <p:cNvSpPr/>
          <p:nvPr/>
        </p:nvSpPr>
        <p:spPr>
          <a:xfrm>
            <a:off x="793790" y="2238137"/>
            <a:ext cx="7556421"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454240"/>
                </a:solidFill>
                <a:latin typeface="DM Sans" pitchFamily="34" charset="0"/>
                <a:ea typeface="DM Sans" pitchFamily="34" charset="-122"/>
                <a:cs typeface="DM Sans" pitchFamily="34" charset="-120"/>
              </a:rPr>
              <a:t>Struggles in poor lighting and varying driver behavior</a:t>
            </a:r>
            <a:endParaRPr lang="en-US" sz="1750" dirty="0"/>
          </a:p>
        </p:txBody>
      </p:sp>
      <p:sp>
        <p:nvSpPr>
          <p:cNvPr id="8" name="Text 4"/>
          <p:cNvSpPr/>
          <p:nvPr/>
        </p:nvSpPr>
        <p:spPr>
          <a:xfrm>
            <a:off x="793790" y="2680335"/>
            <a:ext cx="7556421"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454240"/>
                </a:solidFill>
                <a:latin typeface="DM Sans" pitchFamily="34" charset="0"/>
                <a:ea typeface="DM Sans" pitchFamily="34" charset="-122"/>
                <a:cs typeface="DM Sans" pitchFamily="34" charset="-120"/>
              </a:rPr>
              <a:t>May require wearables (uncomfortable, not user-friendly)</a:t>
            </a:r>
            <a:endParaRPr lang="en-US" sz="1750" dirty="0"/>
          </a:p>
        </p:txBody>
      </p:sp>
      <p:sp>
        <p:nvSpPr>
          <p:cNvPr id="9" name="Text 5"/>
          <p:cNvSpPr/>
          <p:nvPr/>
        </p:nvSpPr>
        <p:spPr>
          <a:xfrm>
            <a:off x="793790" y="3122533"/>
            <a:ext cx="7556421"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454240"/>
                </a:solidFill>
                <a:latin typeface="DM Sans" pitchFamily="34" charset="0"/>
                <a:ea typeface="DM Sans" pitchFamily="34" charset="-122"/>
                <a:cs typeface="DM Sans" pitchFamily="34" charset="-120"/>
              </a:rPr>
              <a:t>Prone to false positives and lacks facial monitoring.</a:t>
            </a:r>
            <a:endParaRPr lang="en-US" sz="1750" dirty="0"/>
          </a:p>
        </p:txBody>
      </p:sp>
      <p:sp>
        <p:nvSpPr>
          <p:cNvPr id="10" name="Text 6"/>
          <p:cNvSpPr/>
          <p:nvPr/>
        </p:nvSpPr>
        <p:spPr>
          <a:xfrm>
            <a:off x="793790" y="3825597"/>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5C4E3D"/>
                </a:solidFill>
                <a:latin typeface="Libre Baskerville" pitchFamily="34" charset="0"/>
                <a:ea typeface="Libre Baskerville" pitchFamily="34" charset="-122"/>
                <a:cs typeface="Libre Baskerville" pitchFamily="34" charset="-120"/>
              </a:rPr>
              <a:t>Proposed System:</a:t>
            </a:r>
            <a:endParaRPr lang="en-US" sz="2200" dirty="0"/>
          </a:p>
        </p:txBody>
      </p:sp>
      <p:sp>
        <p:nvSpPr>
          <p:cNvPr id="11" name="Text 7"/>
          <p:cNvSpPr/>
          <p:nvPr/>
        </p:nvSpPr>
        <p:spPr>
          <a:xfrm>
            <a:off x="793790" y="4520089"/>
            <a:ext cx="7556421"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454240"/>
                </a:solidFill>
                <a:latin typeface="DM Sans" pitchFamily="34" charset="0"/>
                <a:ea typeface="DM Sans" pitchFamily="34" charset="-122"/>
                <a:cs typeface="DM Sans" pitchFamily="34" charset="-120"/>
              </a:rPr>
              <a:t>Uses CNN, OpenCV, Dlib for facial feature tracking</a:t>
            </a:r>
            <a:endParaRPr lang="en-US" sz="1750" dirty="0"/>
          </a:p>
        </p:txBody>
      </p:sp>
      <p:sp>
        <p:nvSpPr>
          <p:cNvPr id="12" name="Text 8"/>
          <p:cNvSpPr/>
          <p:nvPr/>
        </p:nvSpPr>
        <p:spPr>
          <a:xfrm>
            <a:off x="793790" y="4962287"/>
            <a:ext cx="7556421"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454240"/>
                </a:solidFill>
                <a:latin typeface="DM Sans" pitchFamily="34" charset="0"/>
                <a:ea typeface="DM Sans" pitchFamily="34" charset="-122"/>
                <a:cs typeface="DM Sans" pitchFamily="34" charset="-120"/>
              </a:rPr>
              <a:t>Detects drowsiness using EAR and MAR values</a:t>
            </a:r>
            <a:endParaRPr lang="en-US" sz="1750" dirty="0"/>
          </a:p>
        </p:txBody>
      </p:sp>
      <p:sp>
        <p:nvSpPr>
          <p:cNvPr id="13" name="Text 9"/>
          <p:cNvSpPr/>
          <p:nvPr/>
        </p:nvSpPr>
        <p:spPr>
          <a:xfrm>
            <a:off x="793790" y="5404485"/>
            <a:ext cx="7556421"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454240"/>
                </a:solidFill>
                <a:latin typeface="DM Sans" pitchFamily="34" charset="0"/>
                <a:ea typeface="DM Sans" pitchFamily="34" charset="-122"/>
                <a:cs typeface="DM Sans" pitchFamily="34" charset="-120"/>
              </a:rPr>
              <a:t>Real-time monitoring with audible and visual alerts</a:t>
            </a:r>
            <a:endParaRPr lang="en-US" sz="1750" dirty="0"/>
          </a:p>
        </p:txBody>
      </p:sp>
      <p:sp>
        <p:nvSpPr>
          <p:cNvPr id="14" name="Text 10"/>
          <p:cNvSpPr/>
          <p:nvPr/>
        </p:nvSpPr>
        <p:spPr>
          <a:xfrm>
            <a:off x="793790" y="5846683"/>
            <a:ext cx="7556421"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454240"/>
                </a:solidFill>
                <a:latin typeface="DM Sans" pitchFamily="34" charset="0"/>
                <a:ea typeface="DM Sans" pitchFamily="34" charset="-122"/>
                <a:cs typeface="DM Sans" pitchFamily="34" charset="-120"/>
              </a:rPr>
              <a:t>Works well in low-light using IR cameras</a:t>
            </a:r>
            <a:endParaRPr lang="en-US" sz="1750" dirty="0"/>
          </a:p>
        </p:txBody>
      </p:sp>
      <p:sp>
        <p:nvSpPr>
          <p:cNvPr id="15" name="Text 11"/>
          <p:cNvSpPr/>
          <p:nvPr/>
        </p:nvSpPr>
        <p:spPr>
          <a:xfrm>
            <a:off x="793790" y="6288881"/>
            <a:ext cx="7556421" cy="725805"/>
          </a:xfrm>
          <a:prstGeom prst="rect">
            <a:avLst/>
          </a:prstGeom>
          <a:noFill/>
          <a:ln/>
        </p:spPr>
        <p:txBody>
          <a:bodyPr wrap="square" lIns="0" tIns="0" rIns="0" bIns="0" rtlCol="0" anchor="t"/>
          <a:lstStyle/>
          <a:p>
            <a:pPr algn="l" marL="342900" indent="-342900">
              <a:lnSpc>
                <a:spcPts val="2850"/>
              </a:lnSpc>
              <a:buSzPct val="100000"/>
              <a:buChar char="•"/>
            </a:pPr>
            <a:r>
              <a:rPr lang="en-US" sz="1750" dirty="0">
                <a:solidFill>
                  <a:srgbClr val="454240"/>
                </a:solidFill>
                <a:latin typeface="DM Sans" pitchFamily="34" charset="0"/>
                <a:ea typeface="DM Sans" pitchFamily="34" charset="-122"/>
                <a:cs typeface="DM Sans" pitchFamily="34" charset="-120"/>
              </a:rPr>
              <a:t>Can auto-slow vehicle if driver remains unresponsive(future enhancement)</a:t>
            </a:r>
            <a:endParaRPr lang="en-US" sz="1750" dirty="0"/>
          </a:p>
        </p:txBody>
      </p:sp>
      <p:sp>
        <p:nvSpPr>
          <p:cNvPr id="16" name="Text 12"/>
          <p:cNvSpPr/>
          <p:nvPr/>
        </p:nvSpPr>
        <p:spPr>
          <a:xfrm>
            <a:off x="793790" y="7093982"/>
            <a:ext cx="7556421"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454240"/>
                </a:solidFill>
                <a:latin typeface="DM Sans" pitchFamily="34" charset="0"/>
                <a:ea typeface="DM Sans" pitchFamily="34" charset="-122"/>
                <a:cs typeface="DM Sans" pitchFamily="34" charset="-120"/>
              </a:rPr>
              <a:t>Non-intrusive, cost-effective, and highly accurate.</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578763" y="454819"/>
            <a:ext cx="4391858" cy="516731"/>
          </a:xfrm>
          <a:prstGeom prst="rect">
            <a:avLst/>
          </a:prstGeom>
          <a:noFill/>
          <a:ln/>
        </p:spPr>
        <p:txBody>
          <a:bodyPr wrap="none" lIns="0" tIns="0" rIns="0" bIns="0" rtlCol="0" anchor="t"/>
          <a:lstStyle/>
          <a:p>
            <a:pPr algn="l" indent="0" marL="0">
              <a:lnSpc>
                <a:spcPts val="4050"/>
              </a:lnSpc>
              <a:buNone/>
            </a:pPr>
            <a:r>
              <a:rPr lang="en-US" sz="3250" dirty="0">
                <a:solidFill>
                  <a:srgbClr val="5C4E3D"/>
                </a:solidFill>
                <a:latin typeface="Libre Baskerville" pitchFamily="34" charset="0"/>
                <a:ea typeface="Libre Baskerville" pitchFamily="34" charset="-122"/>
                <a:cs typeface="Libre Baskerville" pitchFamily="34" charset="-120"/>
              </a:rPr>
              <a:t>Work Flow Diagram:</a:t>
            </a:r>
            <a:endParaRPr lang="en-US" sz="3250" dirty="0"/>
          </a:p>
        </p:txBody>
      </p:sp>
      <p:pic>
        <p:nvPicPr>
          <p:cNvPr id="3" name="Image 0" descr="preencoded.png">    </p:cNvPr>
          <p:cNvPicPr>
            <a:picLocks noChangeAspect="1"/>
          </p:cNvPicPr>
          <p:nvPr/>
        </p:nvPicPr>
        <p:blipFill>
          <a:blip r:embed="rId1"/>
          <a:stretch>
            <a:fillRect/>
          </a:stretch>
        </p:blipFill>
        <p:spPr>
          <a:xfrm>
            <a:off x="3961924" y="1302187"/>
            <a:ext cx="6706433" cy="1914882"/>
          </a:xfrm>
          <a:prstGeom prst="rect">
            <a:avLst/>
          </a:prstGeom>
        </p:spPr>
      </p:pic>
      <p:sp>
        <p:nvSpPr>
          <p:cNvPr id="4" name="Text 1"/>
          <p:cNvSpPr/>
          <p:nvPr/>
        </p:nvSpPr>
        <p:spPr>
          <a:xfrm>
            <a:off x="578763" y="3465076"/>
            <a:ext cx="4134088" cy="516731"/>
          </a:xfrm>
          <a:prstGeom prst="rect">
            <a:avLst/>
          </a:prstGeom>
          <a:noFill/>
          <a:ln/>
        </p:spPr>
        <p:txBody>
          <a:bodyPr wrap="none" lIns="0" tIns="0" rIns="0" bIns="0" rtlCol="0" anchor="t"/>
          <a:lstStyle/>
          <a:p>
            <a:pPr algn="l" indent="0" marL="0">
              <a:lnSpc>
                <a:spcPts val="4050"/>
              </a:lnSpc>
              <a:buNone/>
            </a:pPr>
            <a:endParaRPr lang="en-US" sz="3250" dirty="0"/>
          </a:p>
        </p:txBody>
      </p:sp>
      <p:pic>
        <p:nvPicPr>
          <p:cNvPr id="5" name="Image 1" descr="preencoded.png">    </p:cNvPr>
          <p:cNvPicPr>
            <a:picLocks noChangeAspect="1"/>
          </p:cNvPicPr>
          <p:nvPr/>
        </p:nvPicPr>
        <p:blipFill>
          <a:blip r:embed="rId2"/>
          <a:stretch>
            <a:fillRect/>
          </a:stretch>
        </p:blipFill>
        <p:spPr>
          <a:xfrm>
            <a:off x="4204216" y="4229814"/>
            <a:ext cx="6221849" cy="3544967"/>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3398758" y="465773"/>
            <a:ext cx="7832884" cy="1350883"/>
          </a:xfrm>
          <a:prstGeom prst="rect">
            <a:avLst/>
          </a:prstGeom>
        </p:spPr>
      </p:pic>
      <p:pic>
        <p:nvPicPr>
          <p:cNvPr id="3" name="Image 1" descr="preencoded.png">    </p:cNvPr>
          <p:cNvPicPr>
            <a:picLocks noChangeAspect="1"/>
          </p:cNvPicPr>
          <p:nvPr/>
        </p:nvPicPr>
        <p:blipFill>
          <a:blip r:embed="rId2"/>
          <a:stretch>
            <a:fillRect/>
          </a:stretch>
        </p:blipFill>
        <p:spPr>
          <a:xfrm>
            <a:off x="2657594" y="2006560"/>
            <a:ext cx="9315093" cy="5757267"/>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854750"/>
            <a:ext cx="8699183" cy="708779"/>
          </a:xfrm>
          <a:prstGeom prst="rect">
            <a:avLst/>
          </a:prstGeom>
          <a:noFill/>
          <a:ln/>
        </p:spPr>
        <p:txBody>
          <a:bodyPr wrap="none" lIns="0" tIns="0" rIns="0" bIns="0" rtlCol="0" anchor="t"/>
          <a:lstStyle/>
          <a:p>
            <a:pPr algn="l" indent="0" marL="0">
              <a:lnSpc>
                <a:spcPts val="5550"/>
              </a:lnSpc>
              <a:buNone/>
            </a:pPr>
            <a:r>
              <a:rPr lang="en-US" sz="4450" dirty="0">
                <a:solidFill>
                  <a:srgbClr val="5C4E3D"/>
                </a:solidFill>
                <a:latin typeface="Libre Baskerville" pitchFamily="34" charset="0"/>
                <a:ea typeface="Libre Baskerville" pitchFamily="34" charset="-122"/>
                <a:cs typeface="Libre Baskerville" pitchFamily="34" charset="-120"/>
              </a:rPr>
              <a:t>Requirements Specification :  </a:t>
            </a:r>
            <a:endParaRPr lang="en-US" sz="4450" dirty="0"/>
          </a:p>
        </p:txBody>
      </p:sp>
      <p:sp>
        <p:nvSpPr>
          <p:cNvPr id="3" name="Text 1"/>
          <p:cNvSpPr/>
          <p:nvPr/>
        </p:nvSpPr>
        <p:spPr>
          <a:xfrm>
            <a:off x="793790" y="1903690"/>
            <a:ext cx="3520916" cy="354330"/>
          </a:xfrm>
          <a:prstGeom prst="rect">
            <a:avLst/>
          </a:prstGeom>
          <a:noFill/>
          <a:ln/>
        </p:spPr>
        <p:txBody>
          <a:bodyPr wrap="none" lIns="0" tIns="0" rIns="0" bIns="0" rtlCol="0" anchor="t"/>
          <a:lstStyle/>
          <a:p>
            <a:pPr algn="l" indent="0" marL="0">
              <a:lnSpc>
                <a:spcPts val="2750"/>
              </a:lnSpc>
              <a:buNone/>
            </a:pPr>
            <a:r>
              <a:rPr lang="en-US" sz="2200" b="1" dirty="0">
                <a:solidFill>
                  <a:srgbClr val="5C4E3D"/>
                </a:solidFill>
                <a:latin typeface="Libre Baskerville" pitchFamily="34" charset="0"/>
                <a:ea typeface="Libre Baskerville" pitchFamily="34" charset="-122"/>
                <a:cs typeface="Libre Baskerville" pitchFamily="34" charset="-120"/>
              </a:rPr>
              <a:t>Software Requirements</a:t>
            </a:r>
            <a:endParaRPr lang="en-US" sz="2200" dirty="0"/>
          </a:p>
        </p:txBody>
      </p:sp>
      <p:sp>
        <p:nvSpPr>
          <p:cNvPr id="4" name="Text 2"/>
          <p:cNvSpPr/>
          <p:nvPr/>
        </p:nvSpPr>
        <p:spPr>
          <a:xfrm>
            <a:off x="793790" y="2598182"/>
            <a:ext cx="13042821" cy="725805"/>
          </a:xfrm>
          <a:prstGeom prst="rect">
            <a:avLst/>
          </a:prstGeom>
          <a:noFill/>
          <a:ln/>
        </p:spPr>
        <p:txBody>
          <a:bodyPr wrap="square" lIns="0" tIns="0" rIns="0" bIns="0" rtlCol="0" anchor="t"/>
          <a:lstStyle/>
          <a:p>
            <a:pPr algn="l" marL="342900" indent="-342900">
              <a:lnSpc>
                <a:spcPts val="2850"/>
              </a:lnSpc>
              <a:buSzPct val="100000"/>
              <a:buChar char="•"/>
            </a:pPr>
            <a:r>
              <a:rPr lang="en-US" sz="1750" b="1" dirty="0">
                <a:solidFill>
                  <a:srgbClr val="454240"/>
                </a:solidFill>
                <a:latin typeface="DM Sans" pitchFamily="34" charset="0"/>
                <a:ea typeface="DM Sans" pitchFamily="34" charset="-122"/>
                <a:cs typeface="DM Sans" pitchFamily="34" charset="-120"/>
              </a:rPr>
              <a:t>Operating System:</a:t>
            </a:r>
            <a:pPr algn="l" indent="0" marL="0">
              <a:lnSpc>
                <a:spcPts val="2850"/>
              </a:lnSpc>
              <a:buNone/>
            </a:pPr>
            <a:r>
              <a:rPr lang="en-US" sz="1750" dirty="0">
                <a:solidFill>
                  <a:srgbClr val="454240"/>
                </a:solidFill>
                <a:latin typeface="DM Sans" pitchFamily="34" charset="0"/>
                <a:ea typeface="DM Sans" pitchFamily="34" charset="-122"/>
                <a:cs typeface="DM Sans" pitchFamily="34" charset="-120"/>
              </a:rPr>
              <a:t> Windows 10 or later, macOS, or Linux (e.g., Ubuntu)</a:t>
            </a:r>
            <a:pPr algn="l" indent="0" marL="0">
              <a:lnSpc>
                <a:spcPts val="2850"/>
              </a:lnSpc>
              <a:buNone/>
            </a:pPr>
            <a:r>
              <a:rPr lang="en-US" sz="1750" dirty="0">
                <a:solidFill>
                  <a:srgbClr val="454240"/>
                </a:solidFill>
                <a:latin typeface="DM Sans" pitchFamily="34" charset="0"/>
                <a:ea typeface="DM Sans" pitchFamily="34" charset="-122"/>
                <a:cs typeface="DM Sans" pitchFamily="34" charset="-120"/>
              </a:rPr>
              <a:t>
</a:t>
            </a:r>
            <a:pPr algn="l" indent="0" marL="0">
              <a:lnSpc>
                <a:spcPts val="2850"/>
              </a:lnSpc>
              <a:buNone/>
            </a:pPr>
            <a:r>
              <a:rPr lang="en-US" sz="1750" dirty="0">
                <a:solidFill>
                  <a:srgbClr val="454240"/>
                </a:solidFill>
                <a:latin typeface="DM Sans" pitchFamily="34" charset="0"/>
                <a:ea typeface="DM Sans" pitchFamily="34" charset="-122"/>
                <a:cs typeface="DM Sans" pitchFamily="34" charset="-120"/>
              </a:rPr>
              <a:t>▸ </a:t>
            </a:r>
            <a:pPr algn="l" indent="0" marL="0">
              <a:lnSpc>
                <a:spcPts val="2850"/>
              </a:lnSpc>
              <a:buNone/>
            </a:pPr>
            <a:r>
              <a:rPr lang="en-US" sz="1750" i="1" dirty="0">
                <a:solidFill>
                  <a:srgbClr val="454240"/>
                </a:solidFill>
                <a:latin typeface="DM Sans" pitchFamily="34" charset="0"/>
                <a:ea typeface="DM Sans" pitchFamily="34" charset="-122"/>
                <a:cs typeface="DM Sans" pitchFamily="34" charset="-120"/>
              </a:rPr>
              <a:t>64-bit OS recommended for better performance</a:t>
            </a:r>
            <a:endParaRPr lang="en-US" sz="1750" dirty="0"/>
          </a:p>
        </p:txBody>
      </p:sp>
      <p:sp>
        <p:nvSpPr>
          <p:cNvPr id="5" name="Text 3"/>
          <p:cNvSpPr/>
          <p:nvPr/>
        </p:nvSpPr>
        <p:spPr>
          <a:xfrm>
            <a:off x="793790" y="3403283"/>
            <a:ext cx="13042821" cy="362903"/>
          </a:xfrm>
          <a:prstGeom prst="rect">
            <a:avLst/>
          </a:prstGeom>
          <a:noFill/>
          <a:ln/>
        </p:spPr>
        <p:txBody>
          <a:bodyPr wrap="none" lIns="0" tIns="0" rIns="0" bIns="0" rtlCol="0" anchor="t"/>
          <a:lstStyle/>
          <a:p>
            <a:pPr algn="l" marL="342900" indent="-342900">
              <a:lnSpc>
                <a:spcPts val="2850"/>
              </a:lnSpc>
              <a:buSzPct val="100000"/>
              <a:buChar char="•"/>
            </a:pPr>
            <a:r>
              <a:rPr lang="en-US" sz="1750" b="1" dirty="0">
                <a:solidFill>
                  <a:srgbClr val="454240"/>
                </a:solidFill>
                <a:latin typeface="DM Sans" pitchFamily="34" charset="0"/>
                <a:ea typeface="DM Sans" pitchFamily="34" charset="-122"/>
                <a:cs typeface="DM Sans" pitchFamily="34" charset="-120"/>
              </a:rPr>
              <a:t>Python:</a:t>
            </a:r>
            <a:pPr algn="l" indent="0" marL="0">
              <a:lnSpc>
                <a:spcPts val="2850"/>
              </a:lnSpc>
              <a:buNone/>
            </a:pPr>
            <a:r>
              <a:rPr lang="en-US" sz="1750" dirty="0">
                <a:solidFill>
                  <a:srgbClr val="454240"/>
                </a:solidFill>
                <a:latin typeface="DM Sans" pitchFamily="34" charset="0"/>
                <a:ea typeface="DM Sans" pitchFamily="34" charset="-122"/>
                <a:cs typeface="DM Sans" pitchFamily="34" charset="-120"/>
              </a:rPr>
              <a:t> Version 3.7 or later (</a:t>
            </a:r>
            <a:pPr algn="l" indent="0" marL="0">
              <a:lnSpc>
                <a:spcPts val="2850"/>
              </a:lnSpc>
              <a:buNone/>
            </a:pPr>
            <a:r>
              <a:rPr lang="en-US" sz="1750" i="1" dirty="0">
                <a:solidFill>
                  <a:srgbClr val="454240"/>
                </a:solidFill>
                <a:latin typeface="DM Sans" pitchFamily="34" charset="0"/>
                <a:ea typeface="DM Sans" pitchFamily="34" charset="-122"/>
                <a:cs typeface="DM Sans" pitchFamily="34" charset="-120"/>
              </a:rPr>
              <a:t>via Anaconda distribution</a:t>
            </a:r>
            <a:pPr algn="l" indent="0" marL="0">
              <a:lnSpc>
                <a:spcPts val="2850"/>
              </a:lnSpc>
              <a:buNone/>
            </a:pPr>
            <a:r>
              <a:rPr lang="en-US" sz="1750" dirty="0">
                <a:solidFill>
                  <a:srgbClr val="454240"/>
                </a:solidFill>
                <a:latin typeface="DM Sans" pitchFamily="34" charset="0"/>
                <a:ea typeface="DM Sans" pitchFamily="34" charset="-122"/>
                <a:cs typeface="DM Sans" pitchFamily="34" charset="-120"/>
              </a:rPr>
              <a:t>)</a:t>
            </a:r>
            <a:endParaRPr lang="en-US" sz="1750" dirty="0"/>
          </a:p>
        </p:txBody>
      </p:sp>
      <p:sp>
        <p:nvSpPr>
          <p:cNvPr id="6" name="Text 4"/>
          <p:cNvSpPr/>
          <p:nvPr/>
        </p:nvSpPr>
        <p:spPr>
          <a:xfrm>
            <a:off x="793790" y="3845481"/>
            <a:ext cx="13042821" cy="362903"/>
          </a:xfrm>
          <a:prstGeom prst="rect">
            <a:avLst/>
          </a:prstGeom>
          <a:noFill/>
          <a:ln/>
        </p:spPr>
        <p:txBody>
          <a:bodyPr wrap="none" lIns="0" tIns="0" rIns="0" bIns="0" rtlCol="0" anchor="t"/>
          <a:lstStyle/>
          <a:p>
            <a:pPr algn="l" marL="342900" indent="-342900">
              <a:lnSpc>
                <a:spcPts val="2850"/>
              </a:lnSpc>
              <a:buSzPct val="100000"/>
              <a:buChar char="•"/>
            </a:pPr>
            <a:r>
              <a:rPr lang="en-US" sz="1750" b="1" dirty="0">
                <a:solidFill>
                  <a:srgbClr val="454240"/>
                </a:solidFill>
                <a:latin typeface="DM Sans" pitchFamily="34" charset="0"/>
                <a:ea typeface="DM Sans" pitchFamily="34" charset="-122"/>
                <a:cs typeface="DM Sans" pitchFamily="34" charset="-120"/>
              </a:rPr>
              <a:t>Anaconda:</a:t>
            </a:r>
            <a:pPr algn="l" indent="0" marL="0">
              <a:lnSpc>
                <a:spcPts val="2850"/>
              </a:lnSpc>
              <a:buNone/>
            </a:pPr>
            <a:r>
              <a:rPr lang="en-US" sz="1750" dirty="0">
                <a:solidFill>
                  <a:srgbClr val="454240"/>
                </a:solidFill>
                <a:latin typeface="DM Sans" pitchFamily="34" charset="0"/>
                <a:ea typeface="DM Sans" pitchFamily="34" charset="-122"/>
                <a:cs typeface="DM Sans" pitchFamily="34" charset="-120"/>
              </a:rPr>
              <a:t> Latest version with Python, Jupyter Notebook, and data science libraries</a:t>
            </a:r>
            <a:endParaRPr lang="en-US" sz="1750" dirty="0"/>
          </a:p>
        </p:txBody>
      </p:sp>
      <p:sp>
        <p:nvSpPr>
          <p:cNvPr id="7" name="Text 5"/>
          <p:cNvSpPr/>
          <p:nvPr/>
        </p:nvSpPr>
        <p:spPr>
          <a:xfrm>
            <a:off x="793790" y="4287679"/>
            <a:ext cx="13042821" cy="362903"/>
          </a:xfrm>
          <a:prstGeom prst="rect">
            <a:avLst/>
          </a:prstGeom>
          <a:noFill/>
          <a:ln/>
        </p:spPr>
        <p:txBody>
          <a:bodyPr wrap="none" lIns="0" tIns="0" rIns="0" bIns="0" rtlCol="0" anchor="t"/>
          <a:lstStyle/>
          <a:p>
            <a:pPr algn="l" marL="342900" indent="-342900">
              <a:lnSpc>
                <a:spcPts val="2850"/>
              </a:lnSpc>
              <a:buSzPct val="100000"/>
              <a:buChar char="•"/>
            </a:pPr>
            <a:r>
              <a:rPr lang="en-US" sz="1750" b="1" dirty="0">
                <a:solidFill>
                  <a:srgbClr val="454240"/>
                </a:solidFill>
                <a:latin typeface="DM Sans" pitchFamily="34" charset="0"/>
                <a:ea typeface="DM Sans" pitchFamily="34" charset="-122"/>
                <a:cs typeface="DM Sans" pitchFamily="34" charset="-120"/>
              </a:rPr>
              <a:t>Visual Studio Code (VS Code):</a:t>
            </a:r>
            <a:pPr algn="l" indent="0" marL="0">
              <a:lnSpc>
                <a:spcPts val="2850"/>
              </a:lnSpc>
              <a:buNone/>
            </a:pPr>
            <a:r>
              <a:rPr lang="en-US" sz="1750" dirty="0">
                <a:solidFill>
                  <a:srgbClr val="454240"/>
                </a:solidFill>
                <a:latin typeface="DM Sans" pitchFamily="34" charset="0"/>
                <a:ea typeface="DM Sans" pitchFamily="34" charset="-122"/>
                <a:cs typeface="DM Sans" pitchFamily="34" charset="-120"/>
              </a:rPr>
              <a:t> Latest version with Python extension</a:t>
            </a:r>
            <a:endParaRPr lang="en-US" sz="1750" dirty="0"/>
          </a:p>
        </p:txBody>
      </p:sp>
      <p:sp>
        <p:nvSpPr>
          <p:cNvPr id="8" name="Text 6"/>
          <p:cNvSpPr/>
          <p:nvPr/>
        </p:nvSpPr>
        <p:spPr>
          <a:xfrm>
            <a:off x="793790" y="4990743"/>
            <a:ext cx="3676531" cy="354330"/>
          </a:xfrm>
          <a:prstGeom prst="rect">
            <a:avLst/>
          </a:prstGeom>
          <a:noFill/>
          <a:ln/>
        </p:spPr>
        <p:txBody>
          <a:bodyPr wrap="none" lIns="0" tIns="0" rIns="0" bIns="0" rtlCol="0" anchor="t"/>
          <a:lstStyle/>
          <a:p>
            <a:pPr algn="l" indent="0" marL="0">
              <a:lnSpc>
                <a:spcPts val="2750"/>
              </a:lnSpc>
              <a:buNone/>
            </a:pPr>
            <a:r>
              <a:rPr lang="en-US" sz="2200" b="1" dirty="0">
                <a:solidFill>
                  <a:srgbClr val="5C4E3D"/>
                </a:solidFill>
                <a:latin typeface="Libre Baskerville" pitchFamily="34" charset="0"/>
                <a:ea typeface="Libre Baskerville" pitchFamily="34" charset="-122"/>
                <a:cs typeface="Libre Baskerville" pitchFamily="34" charset="-120"/>
              </a:rPr>
              <a:t>Hardware Requirements</a:t>
            </a:r>
            <a:endParaRPr lang="en-US" sz="2200" dirty="0"/>
          </a:p>
        </p:txBody>
      </p:sp>
      <p:sp>
        <p:nvSpPr>
          <p:cNvPr id="9" name="Text 7"/>
          <p:cNvSpPr/>
          <p:nvPr/>
        </p:nvSpPr>
        <p:spPr>
          <a:xfrm>
            <a:off x="793790" y="5685234"/>
            <a:ext cx="13042821" cy="362903"/>
          </a:xfrm>
          <a:prstGeom prst="rect">
            <a:avLst/>
          </a:prstGeom>
          <a:noFill/>
          <a:ln/>
        </p:spPr>
        <p:txBody>
          <a:bodyPr wrap="none" lIns="0" tIns="0" rIns="0" bIns="0" rtlCol="0" anchor="t"/>
          <a:lstStyle/>
          <a:p>
            <a:pPr algn="l" marL="342900" indent="-342900">
              <a:lnSpc>
                <a:spcPts val="2850"/>
              </a:lnSpc>
              <a:buSzPct val="100000"/>
              <a:buChar char="•"/>
            </a:pPr>
            <a:r>
              <a:rPr lang="en-US" sz="1750" b="1" dirty="0">
                <a:solidFill>
                  <a:srgbClr val="454240"/>
                </a:solidFill>
                <a:latin typeface="DM Sans" pitchFamily="34" charset="0"/>
                <a:ea typeface="DM Sans" pitchFamily="34" charset="-122"/>
                <a:cs typeface="DM Sans" pitchFamily="34" charset="-120"/>
              </a:rPr>
              <a:t>Processor:</a:t>
            </a:r>
            <a:pPr algn="l" indent="0" marL="0">
              <a:lnSpc>
                <a:spcPts val="2850"/>
              </a:lnSpc>
              <a:buNone/>
            </a:pPr>
            <a:r>
              <a:rPr lang="en-US" sz="1750" dirty="0">
                <a:solidFill>
                  <a:srgbClr val="454240"/>
                </a:solidFill>
                <a:latin typeface="DM Sans" pitchFamily="34" charset="0"/>
                <a:ea typeface="DM Sans" pitchFamily="34" charset="-122"/>
                <a:cs typeface="DM Sans" pitchFamily="34" charset="-120"/>
              </a:rPr>
              <a:t> Minimum quad-core CPU (e.g., Intel i5/i7, AMD Ryzen 5/7)</a:t>
            </a:r>
            <a:endParaRPr lang="en-US" sz="1750" dirty="0"/>
          </a:p>
        </p:txBody>
      </p:sp>
      <p:sp>
        <p:nvSpPr>
          <p:cNvPr id="10" name="Text 8"/>
          <p:cNvSpPr/>
          <p:nvPr/>
        </p:nvSpPr>
        <p:spPr>
          <a:xfrm>
            <a:off x="793790" y="6127433"/>
            <a:ext cx="13042821" cy="362903"/>
          </a:xfrm>
          <a:prstGeom prst="rect">
            <a:avLst/>
          </a:prstGeom>
          <a:noFill/>
          <a:ln/>
        </p:spPr>
        <p:txBody>
          <a:bodyPr wrap="none" lIns="0" tIns="0" rIns="0" bIns="0" rtlCol="0" anchor="t"/>
          <a:lstStyle/>
          <a:p>
            <a:pPr algn="l" marL="342900" indent="-342900">
              <a:lnSpc>
                <a:spcPts val="2850"/>
              </a:lnSpc>
              <a:buSzPct val="100000"/>
              <a:buChar char="•"/>
            </a:pPr>
            <a:r>
              <a:rPr lang="en-US" sz="1750" b="1" dirty="0">
                <a:solidFill>
                  <a:srgbClr val="454240"/>
                </a:solidFill>
                <a:latin typeface="DM Sans" pitchFamily="34" charset="0"/>
                <a:ea typeface="DM Sans" pitchFamily="34" charset="-122"/>
                <a:cs typeface="DM Sans" pitchFamily="34" charset="-120"/>
              </a:rPr>
              <a:t>Memory (RAM):</a:t>
            </a:r>
            <a:pPr algn="l" indent="0" marL="0">
              <a:lnSpc>
                <a:spcPts val="2850"/>
              </a:lnSpc>
              <a:buNone/>
            </a:pPr>
            <a:r>
              <a:rPr lang="en-US" sz="1750" dirty="0">
                <a:solidFill>
                  <a:srgbClr val="454240"/>
                </a:solidFill>
                <a:latin typeface="DM Sans" pitchFamily="34" charset="0"/>
                <a:ea typeface="DM Sans" pitchFamily="34" charset="-122"/>
                <a:cs typeface="DM Sans" pitchFamily="34" charset="-120"/>
              </a:rPr>
              <a:t> 8 GB minimum (16 GB recommended)</a:t>
            </a:r>
            <a:endParaRPr lang="en-US" sz="1750" dirty="0"/>
          </a:p>
        </p:txBody>
      </p:sp>
      <p:sp>
        <p:nvSpPr>
          <p:cNvPr id="11" name="Text 9"/>
          <p:cNvSpPr/>
          <p:nvPr/>
        </p:nvSpPr>
        <p:spPr>
          <a:xfrm>
            <a:off x="793790" y="6569631"/>
            <a:ext cx="13042821" cy="362903"/>
          </a:xfrm>
          <a:prstGeom prst="rect">
            <a:avLst/>
          </a:prstGeom>
          <a:noFill/>
          <a:ln/>
        </p:spPr>
        <p:txBody>
          <a:bodyPr wrap="none" lIns="0" tIns="0" rIns="0" bIns="0" rtlCol="0" anchor="t"/>
          <a:lstStyle/>
          <a:p>
            <a:pPr algn="l" marL="342900" indent="-342900">
              <a:lnSpc>
                <a:spcPts val="2850"/>
              </a:lnSpc>
              <a:buSzPct val="100000"/>
              <a:buChar char="•"/>
            </a:pPr>
            <a:r>
              <a:rPr lang="en-US" sz="1750" b="1" dirty="0">
                <a:solidFill>
                  <a:srgbClr val="454240"/>
                </a:solidFill>
                <a:latin typeface="DM Sans" pitchFamily="34" charset="0"/>
                <a:ea typeface="DM Sans" pitchFamily="34" charset="-122"/>
                <a:cs typeface="DM Sans" pitchFamily="34" charset="-120"/>
              </a:rPr>
              <a:t>Storage:</a:t>
            </a:r>
            <a:pPr algn="l" indent="0" marL="0">
              <a:lnSpc>
                <a:spcPts val="2850"/>
              </a:lnSpc>
              <a:buNone/>
            </a:pPr>
            <a:r>
              <a:rPr lang="en-US" sz="1750" dirty="0">
                <a:solidFill>
                  <a:srgbClr val="454240"/>
                </a:solidFill>
                <a:latin typeface="DM Sans" pitchFamily="34" charset="0"/>
                <a:ea typeface="DM Sans" pitchFamily="34" charset="-122"/>
                <a:cs typeface="DM Sans" pitchFamily="34" charset="-120"/>
              </a:rPr>
              <a:t> At least 20 GB free disk space</a:t>
            </a:r>
            <a:endParaRPr lang="en-US" sz="1750" dirty="0"/>
          </a:p>
        </p:txBody>
      </p:sp>
      <p:sp>
        <p:nvSpPr>
          <p:cNvPr id="12" name="Text 10"/>
          <p:cNvSpPr/>
          <p:nvPr/>
        </p:nvSpPr>
        <p:spPr>
          <a:xfrm>
            <a:off x="793790" y="7011829"/>
            <a:ext cx="13042821" cy="362903"/>
          </a:xfrm>
          <a:prstGeom prst="rect">
            <a:avLst/>
          </a:prstGeom>
          <a:noFill/>
          <a:ln/>
        </p:spPr>
        <p:txBody>
          <a:bodyPr wrap="none" lIns="0" tIns="0" rIns="0" bIns="0" rtlCol="0" anchor="t"/>
          <a:lstStyle/>
          <a:p>
            <a:pPr algn="l" marL="342900" indent="-342900">
              <a:lnSpc>
                <a:spcPts val="2850"/>
              </a:lnSpc>
              <a:buSzPct val="100000"/>
              <a:buChar char="•"/>
            </a:pPr>
            <a:r>
              <a:rPr lang="en-US" sz="1750" b="1" dirty="0">
                <a:solidFill>
                  <a:srgbClr val="454240"/>
                </a:solidFill>
                <a:latin typeface="DM Sans" pitchFamily="34" charset="0"/>
                <a:ea typeface="DM Sans" pitchFamily="34" charset="-122"/>
                <a:cs typeface="DM Sans" pitchFamily="34" charset="-120"/>
              </a:rPr>
              <a:t>Camera:</a:t>
            </a:r>
            <a:pPr algn="l" indent="0" marL="0">
              <a:lnSpc>
                <a:spcPts val="2850"/>
              </a:lnSpc>
              <a:buNone/>
            </a:pPr>
            <a:r>
              <a:rPr lang="en-US" sz="1750" dirty="0">
                <a:solidFill>
                  <a:srgbClr val="454240"/>
                </a:solidFill>
                <a:latin typeface="DM Sans" pitchFamily="34" charset="0"/>
                <a:ea typeface="DM Sans" pitchFamily="34" charset="-122"/>
                <a:cs typeface="DM Sans" pitchFamily="34" charset="-120"/>
              </a:rPr>
              <a:t> HD webcam or in-car camera (minimum 720p) for real-time facial.</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526971" y="414457"/>
            <a:ext cx="3764518" cy="470535"/>
          </a:xfrm>
          <a:prstGeom prst="rect">
            <a:avLst/>
          </a:prstGeom>
          <a:noFill/>
          <a:ln/>
        </p:spPr>
        <p:txBody>
          <a:bodyPr wrap="none" lIns="0" tIns="0" rIns="0" bIns="0" rtlCol="0" anchor="t"/>
          <a:lstStyle/>
          <a:p>
            <a:pPr algn="l" indent="0" marL="0">
              <a:lnSpc>
                <a:spcPts val="3700"/>
              </a:lnSpc>
              <a:buNone/>
            </a:pPr>
            <a:r>
              <a:rPr lang="en-US" sz="2950" dirty="0">
                <a:solidFill>
                  <a:srgbClr val="5C4E3D"/>
                </a:solidFill>
                <a:latin typeface="Libre Baskerville" pitchFamily="34" charset="0"/>
                <a:ea typeface="Libre Baskerville" pitchFamily="34" charset="-122"/>
                <a:cs typeface="Libre Baskerville" pitchFamily="34" charset="-120"/>
              </a:rPr>
              <a:t>Execution:</a:t>
            </a:r>
            <a:endParaRPr lang="en-US" sz="2950" dirty="0"/>
          </a:p>
        </p:txBody>
      </p:sp>
      <p:sp>
        <p:nvSpPr>
          <p:cNvPr id="3" name="Text 1"/>
          <p:cNvSpPr/>
          <p:nvPr/>
        </p:nvSpPr>
        <p:spPr>
          <a:xfrm>
            <a:off x="526971" y="1186101"/>
            <a:ext cx="13576459" cy="240983"/>
          </a:xfrm>
          <a:prstGeom prst="rect">
            <a:avLst/>
          </a:prstGeom>
          <a:noFill/>
          <a:ln/>
        </p:spPr>
        <p:txBody>
          <a:bodyPr wrap="none" lIns="0" tIns="0" rIns="0" bIns="0" rtlCol="0" anchor="t"/>
          <a:lstStyle/>
          <a:p>
            <a:pPr algn="l" indent="0" marL="0">
              <a:lnSpc>
                <a:spcPts val="1850"/>
              </a:lnSpc>
              <a:buNone/>
            </a:pPr>
            <a:endParaRPr lang="en-US" sz="1150" dirty="0"/>
          </a:p>
        </p:txBody>
      </p:sp>
      <p:pic>
        <p:nvPicPr>
          <p:cNvPr id="4" name="Image 0" descr="preencoded.png">    </p:cNvPr>
          <p:cNvPicPr>
            <a:picLocks noChangeAspect="1"/>
          </p:cNvPicPr>
          <p:nvPr/>
        </p:nvPicPr>
        <p:blipFill>
          <a:blip r:embed="rId1"/>
          <a:stretch>
            <a:fillRect/>
          </a:stretch>
        </p:blipFill>
        <p:spPr>
          <a:xfrm>
            <a:off x="526971" y="1596390"/>
            <a:ext cx="8874800" cy="4987885"/>
          </a:xfrm>
          <a:prstGeom prst="rect">
            <a:avLst/>
          </a:prstGeom>
        </p:spPr>
      </p:pic>
      <p:sp>
        <p:nvSpPr>
          <p:cNvPr id="5" name="Text 2"/>
          <p:cNvSpPr/>
          <p:nvPr/>
        </p:nvSpPr>
        <p:spPr>
          <a:xfrm>
            <a:off x="526971" y="6753582"/>
            <a:ext cx="13576459" cy="240983"/>
          </a:xfrm>
          <a:prstGeom prst="rect">
            <a:avLst/>
          </a:prstGeom>
          <a:noFill/>
          <a:ln/>
        </p:spPr>
        <p:txBody>
          <a:bodyPr wrap="none" lIns="0" tIns="0" rIns="0" bIns="0" rtlCol="0" anchor="t"/>
          <a:lstStyle/>
          <a:p>
            <a:pPr algn="l" indent="0" marL="0">
              <a:lnSpc>
                <a:spcPts val="1850"/>
              </a:lnSpc>
              <a:buNone/>
            </a:pPr>
            <a:endParaRPr lang="en-US" sz="1150" dirty="0"/>
          </a:p>
        </p:txBody>
      </p:sp>
      <p:sp>
        <p:nvSpPr>
          <p:cNvPr id="6" name="Text 3"/>
          <p:cNvSpPr/>
          <p:nvPr/>
        </p:nvSpPr>
        <p:spPr>
          <a:xfrm>
            <a:off x="526971" y="7163872"/>
            <a:ext cx="13576459" cy="240983"/>
          </a:xfrm>
          <a:prstGeom prst="rect">
            <a:avLst/>
          </a:prstGeom>
          <a:noFill/>
          <a:ln/>
        </p:spPr>
        <p:txBody>
          <a:bodyPr wrap="none" lIns="0" tIns="0" rIns="0" bIns="0" rtlCol="0" anchor="t"/>
          <a:lstStyle/>
          <a:p>
            <a:pPr algn="l" indent="0" marL="0">
              <a:lnSpc>
                <a:spcPts val="1850"/>
              </a:lnSpc>
              <a:buNone/>
            </a:pPr>
            <a:endParaRPr lang="en-US" sz="1150" dirty="0"/>
          </a:p>
        </p:txBody>
      </p:sp>
      <p:sp>
        <p:nvSpPr>
          <p:cNvPr id="7" name="Text 4"/>
          <p:cNvSpPr/>
          <p:nvPr/>
        </p:nvSpPr>
        <p:spPr>
          <a:xfrm>
            <a:off x="526971" y="7574161"/>
            <a:ext cx="13576459" cy="240983"/>
          </a:xfrm>
          <a:prstGeom prst="rect">
            <a:avLst/>
          </a:prstGeom>
          <a:noFill/>
          <a:ln/>
        </p:spPr>
        <p:txBody>
          <a:bodyPr wrap="none" lIns="0" tIns="0" rIns="0" bIns="0" rtlCol="0" anchor="t"/>
          <a:lstStyle/>
          <a:p>
            <a:pPr algn="l" indent="0" marL="0">
              <a:lnSpc>
                <a:spcPts val="1850"/>
              </a:lnSpc>
              <a:buNone/>
            </a:pPr>
            <a:endParaRPr lang="en-US" sz="11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572095" y="507087"/>
            <a:ext cx="2738199" cy="3345894"/>
          </a:xfrm>
          <a:prstGeom prst="rect">
            <a:avLst/>
          </a:prstGeom>
        </p:spPr>
      </p:pic>
      <p:pic>
        <p:nvPicPr>
          <p:cNvPr id="3" name="Image 1" descr="preencoded.png">    </p:cNvPr>
          <p:cNvPicPr>
            <a:picLocks noChangeAspect="1"/>
          </p:cNvPicPr>
          <p:nvPr/>
        </p:nvPicPr>
        <p:blipFill>
          <a:blip r:embed="rId2"/>
          <a:stretch>
            <a:fillRect/>
          </a:stretch>
        </p:blipFill>
        <p:spPr>
          <a:xfrm>
            <a:off x="11567279" y="507087"/>
            <a:ext cx="2498527" cy="3053120"/>
          </a:xfrm>
          <a:prstGeom prst="rect">
            <a:avLst/>
          </a:prstGeom>
        </p:spPr>
      </p:pic>
      <p:sp>
        <p:nvSpPr>
          <p:cNvPr id="4" name="Text 0"/>
          <p:cNvSpPr/>
          <p:nvPr/>
        </p:nvSpPr>
        <p:spPr>
          <a:xfrm>
            <a:off x="6515814" y="3707249"/>
            <a:ext cx="7549991" cy="209074"/>
          </a:xfrm>
          <a:prstGeom prst="rect">
            <a:avLst/>
          </a:prstGeom>
          <a:noFill/>
          <a:ln/>
        </p:spPr>
        <p:txBody>
          <a:bodyPr wrap="none" lIns="0" tIns="0" rIns="0" bIns="0" rtlCol="0" anchor="t"/>
          <a:lstStyle/>
          <a:p>
            <a:pPr algn="l" indent="0" marL="0">
              <a:lnSpc>
                <a:spcPts val="1600"/>
              </a:lnSpc>
              <a:buNone/>
            </a:pPr>
            <a:endParaRPr lang="en-US" sz="1000" dirty="0"/>
          </a:p>
        </p:txBody>
      </p:sp>
      <p:sp>
        <p:nvSpPr>
          <p:cNvPr id="5" name="Text 1"/>
          <p:cNvSpPr/>
          <p:nvPr/>
        </p:nvSpPr>
        <p:spPr>
          <a:xfrm>
            <a:off x="572095" y="4230053"/>
            <a:ext cx="3268385" cy="408503"/>
          </a:xfrm>
          <a:prstGeom prst="rect">
            <a:avLst/>
          </a:prstGeom>
          <a:noFill/>
          <a:ln/>
        </p:spPr>
        <p:txBody>
          <a:bodyPr wrap="none" lIns="0" tIns="0" rIns="0" bIns="0" rtlCol="0" anchor="t"/>
          <a:lstStyle/>
          <a:p>
            <a:pPr algn="l" indent="0" marL="0">
              <a:lnSpc>
                <a:spcPts val="3200"/>
              </a:lnSpc>
              <a:buNone/>
            </a:pPr>
            <a:r>
              <a:rPr lang="en-US" sz="2550" dirty="0">
                <a:solidFill>
                  <a:srgbClr val="5C4E3D"/>
                </a:solidFill>
                <a:latin typeface="Libre Baskerville" pitchFamily="34" charset="0"/>
                <a:ea typeface="Libre Baskerville" pitchFamily="34" charset="-122"/>
                <a:cs typeface="Libre Baskerville" pitchFamily="34" charset="-120"/>
              </a:rPr>
              <a:t>       </a:t>
            </a:r>
            <a:endParaRPr lang="en-US" sz="2550" dirty="0"/>
          </a:p>
        </p:txBody>
      </p:sp>
      <p:pic>
        <p:nvPicPr>
          <p:cNvPr id="6" name="Image 2" descr="preencoded.png">    </p:cNvPr>
          <p:cNvPicPr>
            <a:picLocks noChangeAspect="1"/>
          </p:cNvPicPr>
          <p:nvPr/>
        </p:nvPicPr>
        <p:blipFill>
          <a:blip r:embed="rId3"/>
          <a:stretch>
            <a:fillRect/>
          </a:stretch>
        </p:blipFill>
        <p:spPr>
          <a:xfrm>
            <a:off x="5691902" y="4834652"/>
            <a:ext cx="3246596" cy="3034784"/>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635079" y="498991"/>
            <a:ext cx="4536519" cy="566976"/>
          </a:xfrm>
          <a:prstGeom prst="rect">
            <a:avLst/>
          </a:prstGeom>
          <a:noFill/>
          <a:ln/>
        </p:spPr>
        <p:txBody>
          <a:bodyPr wrap="none" lIns="0" tIns="0" rIns="0" bIns="0" rtlCol="0" anchor="t"/>
          <a:lstStyle/>
          <a:p>
            <a:pPr algn="l" indent="0" marL="0">
              <a:lnSpc>
                <a:spcPts val="4450"/>
              </a:lnSpc>
              <a:buNone/>
            </a:pPr>
            <a:r>
              <a:rPr lang="en-US" sz="3550" dirty="0">
                <a:solidFill>
                  <a:srgbClr val="5C4E3D"/>
                </a:solidFill>
                <a:latin typeface="Libre Baskerville" pitchFamily="34" charset="0"/>
                <a:ea typeface="Libre Baskerville" pitchFamily="34" charset="-122"/>
                <a:cs typeface="Libre Baskerville" pitchFamily="34" charset="-120"/>
              </a:rPr>
              <a:t>Gap Analysis:</a:t>
            </a:r>
            <a:endParaRPr lang="en-US" sz="3550" dirty="0"/>
          </a:p>
        </p:txBody>
      </p:sp>
      <p:pic>
        <p:nvPicPr>
          <p:cNvPr id="3" name="Image 0" descr="preencoded.png">    </p:cNvPr>
          <p:cNvPicPr>
            <a:picLocks noChangeAspect="1"/>
          </p:cNvPicPr>
          <p:nvPr/>
        </p:nvPicPr>
        <p:blipFill>
          <a:blip r:embed="rId1"/>
          <a:stretch>
            <a:fillRect/>
          </a:stretch>
        </p:blipFill>
        <p:spPr>
          <a:xfrm>
            <a:off x="3242429" y="1428869"/>
            <a:ext cx="8145542" cy="6302335"/>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11</Slides>
  <Notes>11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11</vt:i4>
      </vt:variant>
    </vt:vector>
  </HeadingPairs>
  <TitlesOfParts>
    <vt:vector size="14"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2025-05-27T21:56:10Z</dcterms:created>
  <dcterms:modified xsi:type="dcterms:W3CDTF">2025-05-27T21:56:10Z</dcterms:modified>
</cp:coreProperties>
</file>